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322" r:id="rId3"/>
    <p:sldId id="324" r:id="rId4"/>
    <p:sldId id="365" r:id="rId5"/>
    <p:sldId id="279" r:id="rId6"/>
    <p:sldId id="355" r:id="rId7"/>
    <p:sldId id="356" r:id="rId8"/>
    <p:sldId id="327" r:id="rId9"/>
    <p:sldId id="328" r:id="rId10"/>
    <p:sldId id="278" r:id="rId11"/>
    <p:sldId id="359" r:id="rId12"/>
    <p:sldId id="366" r:id="rId13"/>
    <p:sldId id="334" r:id="rId14"/>
    <p:sldId id="335" r:id="rId15"/>
    <p:sldId id="336" r:id="rId16"/>
    <p:sldId id="361" r:id="rId17"/>
    <p:sldId id="339" r:id="rId18"/>
    <p:sldId id="337" r:id="rId19"/>
    <p:sldId id="338" r:id="rId20"/>
    <p:sldId id="368" r:id="rId21"/>
    <p:sldId id="340" r:id="rId22"/>
    <p:sldId id="344" r:id="rId23"/>
    <p:sldId id="345" r:id="rId24"/>
    <p:sldId id="369" r:id="rId25"/>
    <p:sldId id="343" r:id="rId26"/>
    <p:sldId id="352" r:id="rId27"/>
    <p:sldId id="370" r:id="rId28"/>
    <p:sldId id="360" r:id="rId29"/>
    <p:sldId id="362" r:id="rId30"/>
    <p:sldId id="371" r:id="rId31"/>
    <p:sldId id="372" r:id="rId32"/>
    <p:sldId id="363" r:id="rId33"/>
    <p:sldId id="374" r:id="rId34"/>
    <p:sldId id="376" r:id="rId35"/>
    <p:sldId id="375" r:id="rId36"/>
    <p:sldId id="373" r:id="rId37"/>
    <p:sldId id="377" r:id="rId38"/>
    <p:sldId id="378" r:id="rId39"/>
    <p:sldId id="379" r:id="rId40"/>
    <p:sldId id="380" r:id="rId41"/>
    <p:sldId id="381" r:id="rId42"/>
    <p:sldId id="348" r:id="rId43"/>
    <p:sldId id="350" r:id="rId44"/>
    <p:sldId id="347" r:id="rId45"/>
    <p:sldId id="351" r:id="rId46"/>
    <p:sldId id="346"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80657" autoAdjust="0"/>
  </p:normalViewPr>
  <p:slideViewPr>
    <p:cSldViewPr snapToGrid="0">
      <p:cViewPr varScale="1">
        <p:scale>
          <a:sx n="93" d="100"/>
          <a:sy n="93" d="100"/>
        </p:scale>
        <p:origin x="12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2021/4/5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Non local mean filter</a:t>
            </a:r>
            <a:r>
              <a:rPr kumimoji="1" lang="ja-JP" altLang="en-US" dirty="0" err="1"/>
              <a:t>っぽ</a:t>
            </a:r>
            <a:r>
              <a:rPr kumimoji="1" lang="ja-JP" altLang="en-US" dirty="0"/>
              <a:t>いこうかがある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一番最近やった研究を紹介する？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162283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See also p</a:t>
            </a:r>
          </a:p>
          <a:p>
            <a:r>
              <a:rPr kumimoji="1" lang="en-US" altLang="ja-JP" dirty="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52299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78835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2020</a:t>
            </a:r>
            <a:r>
              <a:rPr kumimoji="1" lang="ja-JP" altLang="en-US" dirty="0"/>
              <a:t>は，細かいことをすべて飛ばして，</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97525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Search</a:t>
            </a:r>
            <a:r>
              <a:rPr kumimoji="1" lang="ja-JP" altLang="en-US" dirty="0"/>
              <a:t>では，距離</a:t>
            </a:r>
            <a:r>
              <a:rPr kumimoji="1" lang="en-US" altLang="ja-JP" dirty="0"/>
              <a:t>r</a:t>
            </a:r>
            <a:r>
              <a:rPr kumimoji="1" lang="ja-JP" altLang="en-US" dirty="0"/>
              <a:t>を，</a:t>
            </a:r>
            <a:r>
              <a:rPr kumimoji="1" lang="en-US" altLang="ja-JP" dirty="0"/>
              <a:t>r=W, W/2, W/4, W/8</a:t>
            </a:r>
            <a:r>
              <a:rPr kumimoji="1" lang="ja-JP" altLang="en-US" dirty="0"/>
              <a:t>　と小さくしていき，その</a:t>
            </a:r>
            <a:r>
              <a:rPr kumimoji="1" lang="en-US" altLang="ja-JP" dirty="0"/>
              <a:t>r</a:t>
            </a:r>
            <a:r>
              <a:rPr kumimoji="1" lang="ja-JP" altLang="en-US" dirty="0"/>
              <a:t>の範囲内にてランダムに対応パッチを選択する．</a:t>
            </a:r>
            <a:endParaRPr kumimoji="1" lang="en-US" altLang="ja-JP" dirty="0"/>
          </a:p>
          <a:p>
            <a:r>
              <a:rPr kumimoji="1" lang="en-US" altLang="ja-JP" dirty="0"/>
              <a:t>R</a:t>
            </a:r>
            <a:r>
              <a:rPr kumimoji="1" lang="ja-JP" altLang="en-US" dirty="0"/>
              <a:t>が一画素の範囲に入ったら検索終了</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191864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2021/4/5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2021/4/5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0.png"/></Relationships>
</file>

<file path=ppt/slides/_rels/slide1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media" Target="../media/media2.wmv"/><Relationship Id="rId7" Type="http://schemas.openxmlformats.org/officeDocument/2006/relationships/image" Target="../media/image6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6.png"/><Relationship Id="rId5" Type="http://schemas.openxmlformats.org/officeDocument/2006/relationships/slideLayout" Target="../slideLayouts/slideLayout2.xml"/><Relationship Id="rId4" Type="http://schemas.openxmlformats.org/officeDocument/2006/relationships/video" Target="../media/media2.wmv"/></Relationships>
</file>

<file path=ppt/slides/_rels/slide36.xml.rels><?xml version="1.0" encoding="UTF-8" standalone="yes"?>
<Relationships xmlns="http://schemas.openxmlformats.org/package/2006/relationships"><Relationship Id="rId3" Type="http://schemas.microsoft.com/office/2007/relationships/media" Target="../media/media3.wmv"/><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7.png"/><Relationship Id="rId5" Type="http://schemas.openxmlformats.org/officeDocument/2006/relationships/slideLayout" Target="../slideLayouts/slideLayout2.xml"/><Relationship Id="rId4" Type="http://schemas.openxmlformats.org/officeDocument/2006/relationships/video" Target="../media/media3.wmv"/></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83.png"/><Relationship Id="rId4" Type="http://schemas.openxmlformats.org/officeDocument/2006/relationships/image" Target="../media/image500.png"/></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84.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gif"/><Relationship Id="rId12" Type="http://schemas.openxmlformats.org/officeDocument/2006/relationships/image" Target="../media/image11.gif"/><Relationship Id="rId17" Type="http://schemas.openxmlformats.org/officeDocument/2006/relationships/image" Target="../media/image16.png"/><Relationship Id="rId25" Type="http://schemas.openxmlformats.org/officeDocument/2006/relationships/image" Target="../media/image24.jpe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jpe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gif"/><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a:bodyPr>
          <a:lstStyle/>
          <a:p>
            <a:pPr marL="0" indent="0">
              <a:buNone/>
            </a:pPr>
            <a:r>
              <a:rPr lang="ja-JP" altLang="en-US" dirty="0"/>
              <a:t>本講義はディジタルメディア処理（</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逆畳み込み</a:t>
            </a:r>
            <a:endParaRPr kumimoji="1" lang="en-US" altLang="ja-JP" dirty="0"/>
          </a:p>
          <a:p>
            <a:pPr marL="0" indent="0">
              <a:buNone/>
            </a:pPr>
            <a:endParaRPr lang="en-US" altLang="ja-JP" dirty="0"/>
          </a:p>
          <a:p>
            <a:pPr marL="0" indent="0">
              <a:buNone/>
            </a:pPr>
            <a:r>
              <a:rPr lang="en-US" altLang="ja-JP" sz="2400" dirty="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223848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a:t>講義を理解するために前提とする数学知識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a:t>高校までの数学</a:t>
            </a:r>
            <a:endParaRPr lang="en-US" altLang="ja-JP" sz="2400" dirty="0"/>
          </a:p>
          <a:p>
            <a:pPr>
              <a:lnSpc>
                <a:spcPct val="100000"/>
              </a:lnSpc>
              <a:spcBef>
                <a:spcPts val="600"/>
              </a:spcBef>
              <a:spcAft>
                <a:spcPts val="600"/>
              </a:spcAft>
            </a:pPr>
            <a:r>
              <a:rPr lang="ja-JP" altLang="en-US" sz="2400" dirty="0"/>
              <a:t>線形代数全般 </a:t>
            </a:r>
            <a:r>
              <a:rPr lang="en-US" altLang="ja-JP" sz="2400" dirty="0"/>
              <a:t>: </a:t>
            </a:r>
            <a:r>
              <a:rPr lang="ja-JP" altLang="en-US" sz="2400" dirty="0"/>
              <a:t>ベクトル，ベクトルの内積，行列，行列の積，固有値固有ベクトル</a:t>
            </a:r>
            <a:endParaRPr lang="en-US" altLang="ja-JP" sz="2400" dirty="0"/>
          </a:p>
          <a:p>
            <a:pPr>
              <a:lnSpc>
                <a:spcPct val="100000"/>
              </a:lnSpc>
              <a:spcBef>
                <a:spcPts val="600"/>
              </a:spcBef>
              <a:spcAft>
                <a:spcPts val="600"/>
              </a:spcAft>
            </a:pPr>
            <a:r>
              <a:rPr lang="ja-JP" altLang="en-US" sz="2400" dirty="0"/>
              <a:t>最適化数学（主に最急降下法を利用）</a:t>
            </a:r>
            <a:endParaRPr lang="en-US" altLang="ja-JP" sz="2400" dirty="0"/>
          </a:p>
          <a:p>
            <a:pPr>
              <a:lnSpc>
                <a:spcPct val="100000"/>
              </a:lnSpc>
              <a:spcBef>
                <a:spcPts val="600"/>
              </a:spcBef>
              <a:spcAft>
                <a:spcPts val="600"/>
              </a:spcAft>
            </a:pPr>
            <a:r>
              <a:rPr lang="ja-JP" altLang="en-US" sz="2400" dirty="0"/>
              <a:t>畳み込みとフーリエ変換</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ja-JP" altLang="en-US" sz="2400" dirty="0"/>
              <a:t>ひととおり復習をお願いします．</a:t>
            </a:r>
            <a:endParaRPr lang="en-US" altLang="ja-JP" sz="2400" dirty="0"/>
          </a:p>
        </p:txBody>
      </p:sp>
    </p:spTree>
    <p:extLst>
      <p:ext uri="{BB962C8B-B14F-4D97-AF65-F5344CB8AC3E}">
        <p14:creationId xmlns:p14="http://schemas.microsoft.com/office/powerpoint/2010/main" val="4119675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D119A-DBA2-40E3-A039-6F50A42D3906}"/>
              </a:ext>
            </a:extLst>
          </p:cNvPr>
          <p:cNvSpPr>
            <a:spLocks noGrp="1"/>
          </p:cNvSpPr>
          <p:nvPr>
            <p:ph type="title"/>
          </p:nvPr>
        </p:nvSpPr>
        <p:spPr>
          <a:xfrm>
            <a:off x="663245" y="365126"/>
            <a:ext cx="11708780" cy="733270"/>
          </a:xfrm>
        </p:spPr>
        <p:txBody>
          <a:bodyPr/>
          <a:lstStyle/>
          <a:p>
            <a:r>
              <a:rPr kumimoji="1" lang="ja-JP" altLang="en-US" dirty="0"/>
              <a:t>画像処理技術に関連する研究紹介 </a:t>
            </a:r>
          </a:p>
        </p:txBody>
      </p:sp>
      <p:sp>
        <p:nvSpPr>
          <p:cNvPr id="3" name="コンテンツ プレースホルダー 2">
            <a:extLst>
              <a:ext uri="{FF2B5EF4-FFF2-40B4-BE49-F238E27FC236}">
                <a16:creationId xmlns:a16="http://schemas.microsoft.com/office/drawing/2014/main" id="{64639328-B856-48E7-8776-BDF71905DBA6}"/>
              </a:ext>
            </a:extLst>
          </p:cNvPr>
          <p:cNvSpPr>
            <a:spLocks noGrp="1"/>
          </p:cNvSpPr>
          <p:nvPr>
            <p:ph idx="1"/>
          </p:nvPr>
        </p:nvSpPr>
        <p:spPr>
          <a:xfrm>
            <a:off x="663245" y="1849583"/>
            <a:ext cx="10600500" cy="4177144"/>
          </a:xfrm>
        </p:spPr>
        <p:txBody>
          <a:bodyPr>
            <a:normAutofit/>
          </a:bodyPr>
          <a:lstStyle/>
          <a:p>
            <a:pPr marL="0" indent="0">
              <a:buNone/>
            </a:pPr>
            <a:r>
              <a:rPr lang="ja-JP" altLang="en-US" sz="2400" dirty="0" smtClean="0"/>
              <a:t>目的 </a:t>
            </a:r>
            <a:endParaRPr lang="en-US" altLang="ja-JP" sz="2400" dirty="0"/>
          </a:p>
          <a:p>
            <a:r>
              <a:rPr lang="ja-JP" altLang="en-US" sz="2400" dirty="0" smtClean="0"/>
              <a:t>プログラミング</a:t>
            </a:r>
            <a:r>
              <a:rPr lang="ja-JP" altLang="en-US" sz="2400" dirty="0"/>
              <a:t>課題の紹介</a:t>
            </a:r>
            <a:endParaRPr lang="en-US" altLang="ja-JP" sz="2400" dirty="0"/>
          </a:p>
          <a:p>
            <a:r>
              <a:rPr lang="ja-JP" altLang="en-US" sz="2400" dirty="0" smtClean="0"/>
              <a:t>教科書</a:t>
            </a:r>
            <a:r>
              <a:rPr lang="ja-JP" altLang="en-US" sz="2400" dirty="0"/>
              <a:t>レベルの画像</a:t>
            </a:r>
            <a:r>
              <a:rPr lang="ja-JP" altLang="en-US" sz="2400" dirty="0" smtClean="0"/>
              <a:t>処理</a:t>
            </a:r>
            <a:r>
              <a:rPr lang="ja-JP" altLang="en-US" sz="2400" dirty="0"/>
              <a:t>技術が</a:t>
            </a:r>
            <a:r>
              <a:rPr lang="ja-JP" altLang="en-US" sz="2400" dirty="0" smtClean="0"/>
              <a:t>研究</a:t>
            </a:r>
            <a:r>
              <a:rPr lang="ja-JP" altLang="en-US" sz="2400" dirty="0"/>
              <a:t>への</a:t>
            </a:r>
            <a:r>
              <a:rPr lang="ja-JP" altLang="en-US" sz="2400" dirty="0" smtClean="0"/>
              <a:t>応用されている例</a:t>
            </a:r>
            <a:r>
              <a:rPr lang="ja-JP" altLang="en-US" sz="2400" dirty="0"/>
              <a:t>を紹介</a:t>
            </a:r>
            <a:endParaRPr lang="en-US" altLang="ja-JP" sz="2400" dirty="0"/>
          </a:p>
          <a:p>
            <a:pPr marL="0" indent="0">
              <a:buNone/>
            </a:pPr>
            <a:endParaRPr lang="en-US" altLang="ja-JP" sz="2400" dirty="0" smtClean="0"/>
          </a:p>
          <a:p>
            <a:pPr marL="0" indent="0">
              <a:buNone/>
            </a:pPr>
            <a:r>
              <a:rPr lang="en-US" altLang="ja-JP" sz="2400" dirty="0" smtClean="0"/>
              <a:t>Contents</a:t>
            </a:r>
            <a:endParaRPr lang="en-US" altLang="ja-JP" sz="2400" dirty="0"/>
          </a:p>
          <a:p>
            <a:r>
              <a:rPr kumimoji="1" lang="en-US" altLang="ja-JP" sz="2400" dirty="0"/>
              <a:t>Texture</a:t>
            </a:r>
            <a:r>
              <a:rPr kumimoji="1" lang="ja-JP" altLang="en-US" sz="2400" dirty="0"/>
              <a:t>合成</a:t>
            </a:r>
            <a:endParaRPr kumimoji="1" lang="en-US" altLang="ja-JP" sz="2400" dirty="0"/>
          </a:p>
          <a:p>
            <a:r>
              <a:rPr kumimoji="1" lang="en-US" altLang="ja-JP" sz="2400" dirty="0"/>
              <a:t>Seam Carving </a:t>
            </a:r>
          </a:p>
          <a:p>
            <a:r>
              <a:rPr lang="ja-JP" altLang="en-US" sz="2400" dirty="0"/>
              <a:t>野球のボールの追跡と回転推定</a:t>
            </a:r>
            <a:endParaRPr lang="en-US" altLang="ja-JP" sz="2400" dirty="0"/>
          </a:p>
        </p:txBody>
      </p:sp>
    </p:spTree>
    <p:extLst>
      <p:ext uri="{BB962C8B-B14F-4D97-AF65-F5344CB8AC3E}">
        <p14:creationId xmlns:p14="http://schemas.microsoft.com/office/powerpoint/2010/main" val="3197291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a:t>テクスチャ合成</a:t>
            </a:r>
            <a:r>
              <a:rPr lang="en-US" altLang="ja-JP" b="1" dirty="0"/>
              <a:t/>
            </a:r>
            <a:br>
              <a:rPr lang="en-US" altLang="ja-JP" b="1" dirty="0"/>
            </a:br>
            <a:r>
              <a:rPr lang="en-US" altLang="ja-JP" b="1" dirty="0"/>
              <a:t/>
            </a:r>
            <a:br>
              <a:rPr lang="en-US" altLang="ja-JP" b="1" dirty="0"/>
            </a:b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normAutofit/>
          </a:bodyPr>
          <a:lstStyle/>
          <a:p>
            <a:r>
              <a:rPr kumimoji="1" lang="ja-JP" altLang="en-US" sz="2400" b="1" dirty="0"/>
              <a:t>テクスチャとは</a:t>
            </a:r>
            <a:r>
              <a:rPr kumimoji="1" lang="ja-JP" altLang="en-US" sz="2400" dirty="0"/>
              <a:t>，ここでは</a:t>
            </a:r>
            <a:r>
              <a:rPr kumimoji="1" lang="en-US" altLang="ja-JP" sz="2400" dirty="0"/>
              <a:t>『</a:t>
            </a:r>
            <a:r>
              <a:rPr kumimoji="1" lang="ja-JP" altLang="en-US" sz="2400" dirty="0"/>
              <a:t>物体表面に現れる模様</a:t>
            </a:r>
            <a:r>
              <a:rPr kumimoji="1" lang="en-US" altLang="ja-JP" sz="2400" dirty="0"/>
              <a:t>』</a:t>
            </a:r>
            <a:r>
              <a:rPr kumimoji="1" lang="ja-JP" altLang="en-US" sz="2400" dirty="0"/>
              <a:t>のことを指す</a:t>
            </a:r>
            <a:endParaRPr kumimoji="1" lang="en-US" altLang="ja-JP" sz="2400" dirty="0"/>
          </a:p>
          <a:p>
            <a:pPr marL="0" indent="0">
              <a:buNone/>
            </a:pPr>
            <a:r>
              <a:rPr lang="en-US" altLang="ja-JP" sz="2400" dirty="0"/>
              <a:t>※</a:t>
            </a:r>
            <a:r>
              <a:rPr lang="ja-JP" altLang="en-US" sz="2400" dirty="0"/>
              <a:t>分野によっては，触感・手触り・歯ざわりなどもテクスチャと呼ばれる</a:t>
            </a:r>
            <a:endParaRPr lang="en-US" altLang="ja-JP" sz="2400" dirty="0"/>
          </a:p>
          <a:p>
            <a:pPr marL="0" indent="0">
              <a:buNone/>
            </a:pPr>
            <a:endParaRPr kumimoji="1" lang="en-US" altLang="ja-JP" sz="1200" dirty="0"/>
          </a:p>
          <a:p>
            <a:r>
              <a:rPr lang="ja-JP" altLang="en-US" sz="2400" b="1" dirty="0"/>
              <a:t>テクスチャ合成とは，</a:t>
            </a:r>
            <a:r>
              <a:rPr kumimoji="1" lang="ja-JP" altLang="en-US" sz="2400" dirty="0"/>
              <a:t>例となるテクスチャから新たなテクスチャを生成する技術のこと．</a:t>
            </a:r>
            <a:endParaRPr kumimoji="1" lang="en-US" altLang="ja-JP" sz="2400" dirty="0"/>
          </a:p>
          <a:p>
            <a:pPr lvl="1"/>
            <a:endParaRPr kumimoji="1" lang="en-US" altLang="ja-JP" sz="2000" dirty="0"/>
          </a:p>
          <a:p>
            <a:endParaRPr kumimoji="1" lang="ja-JP" altLang="en-US" sz="2400"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 </a:t>
            </a:r>
            <a:r>
              <a:rPr lang="en-US" altLang="ja-JP" sz="2000" dirty="0">
                <a:solidFill>
                  <a:srgbClr val="FF0000"/>
                </a:solidFill>
              </a:rPr>
              <a:t>(</a:t>
            </a:r>
            <a:r>
              <a:rPr lang="ja-JP" altLang="en-US" sz="2000" dirty="0">
                <a:solidFill>
                  <a:srgbClr val="FF0000"/>
                </a:solidFill>
              </a:rPr>
              <a:t>←課題として出題</a:t>
            </a:r>
            <a:r>
              <a:rPr lang="en-US" altLang="ja-JP" sz="2000" dirty="0">
                <a:solidFill>
                  <a:srgbClr val="FF0000"/>
                </a:solidFill>
              </a:rPr>
              <a:t>)</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1815113"/>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123709" y="5642823"/>
            <a:ext cx="606829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游ゴシック" panose="020B0400000000000000" pitchFamily="50" charset="-128"/>
                <a:ea typeface="游ゴシック" panose="020B0400000000000000" pitchFamily="50" charset="-128"/>
              </a:rPr>
              <a:t>20</a:t>
            </a:r>
            <a:r>
              <a:rPr kumimoji="1" lang="ja-JP" altLang="en-US" dirty="0">
                <a:latin typeface="游ゴシック" panose="020B0400000000000000" pitchFamily="50" charset="-128"/>
                <a:ea typeface="游ゴシック" panose="020B0400000000000000" pitchFamily="50" charset="-128"/>
              </a:rPr>
              <a:t>年前に出たとても有名な論文です．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論文の実装と聞くと難しそうに感じるかもしれませんが実装自体はとても簡単です．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ja-JP" altLang="en-US" dirty="0">
                <a:latin typeface="游ゴシック" panose="020B0400000000000000" pitchFamily="50" charset="-128"/>
                <a:ea typeface="游ゴシック" panose="020B0400000000000000" pitchFamily="50" charset="-128"/>
              </a:rPr>
              <a:t>卒研が始まると既存手法の実装が大切になります</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2299" y="3864889"/>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中央からテクスチャを</a:t>
            </a:r>
            <a:r>
              <a:rPr lang="en-US" altLang="ja-JP" sz="2400" dirty="0"/>
              <a:t>”grow”</a:t>
            </a:r>
            <a:r>
              <a:rPr lang="ja-JP" altLang="en-US" sz="2400" dirty="0"/>
              <a:t>させる</a:t>
            </a:r>
            <a:endParaRPr lang="en-US" altLang="ja-JP" sz="2400" dirty="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の欠損部分は無視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本当はもう少し複雑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次頁へ</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画像処理は，産業・自然科学・エンタテインメントなど，多種多様な分野の発展に関わる非常に重要な技術です．</a:t>
            </a:r>
            <a:r>
              <a:rPr lang="en-US" altLang="ja-JP" sz="1600" dirty="0"/>
              <a:t>2</a:t>
            </a:r>
            <a:r>
              <a:rPr lang="ja-JP" altLang="en-US" sz="1600" dirty="0"/>
              <a:t>年生時のデジタルメディア処理では，画像処理の基本である</a:t>
            </a:r>
            <a:r>
              <a:rPr lang="en-US" altLang="ja-JP" sz="1600" dirty="0"/>
              <a:t>『</a:t>
            </a:r>
            <a:r>
              <a:rPr lang="ja-JP" altLang="en-US" sz="1600" dirty="0"/>
              <a:t>画像データ構造・画像撮影方法・各種フィルタ・拡大縮小・補間</a:t>
            </a:r>
            <a:r>
              <a:rPr lang="en-US" altLang="ja-JP" sz="1600" dirty="0"/>
              <a:t>』</a:t>
            </a:r>
            <a:r>
              <a:rPr lang="ja-JP" altLang="en-US" sz="1600" dirty="0"/>
              <a:t>などについて紹介しました．この内容をさらに発展させ，</a:t>
            </a:r>
            <a:r>
              <a:rPr lang="ja-JP" altLang="en-US" sz="1600" b="1" u="sng" dirty="0"/>
              <a:t>本コンピュータビジョンでは，計算機が画像を認識する手法</a:t>
            </a:r>
            <a:r>
              <a:rPr lang="ja-JP" altLang="en-US" sz="1600" dirty="0"/>
              <a:t>について紹介します．具体的には，画像から目的部分を切り抜く領域分割，画像の特徴を計算機が理解できる形で記述する特徴抽出，および，抽出した特徴を用いて画像を識別するパターン認識について解説します．また，講義後半では，深層学習を用いた画像処理についても紹介します．</a:t>
            </a:r>
          </a:p>
          <a:p>
            <a:pPr marL="0" indent="0">
              <a:lnSpc>
                <a:spcPct val="100000"/>
              </a:lnSpc>
              <a:spcBef>
                <a:spcPts val="600"/>
              </a:spcBef>
              <a:buNone/>
            </a:pPr>
            <a:r>
              <a:rPr lang="ja-JP" altLang="en-US" sz="1600" dirty="0"/>
              <a:t>　本講義にて解説する技術に関して，コーディング可能な深さで理解できるよう，ソースコードを交えながら詳細な技術解説を行ないます．また，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を用いたプログラミング演習を通して画像処理手法のより深い理解を目指します．講義資料は井尻の</a:t>
            </a:r>
            <a:r>
              <a:rPr lang="en-US" altLang="ja-JP" sz="1600" dirty="0"/>
              <a:t>web page </a:t>
            </a:r>
            <a:r>
              <a:rPr lang="ja-JP" altLang="en-US" sz="1600" dirty="0"/>
              <a:t>（</a:t>
            </a:r>
            <a:r>
              <a:rPr lang="en-US" altLang="ja-JP" sz="1600" dirty="0"/>
              <a:t>takashiijiri.com</a:t>
            </a:r>
            <a:r>
              <a:rPr lang="ja-JP" altLang="en-US" sz="1600" dirty="0"/>
              <a:t>）に事前にアップロードします．</a:t>
            </a:r>
          </a:p>
          <a:p>
            <a:pPr marL="0" indent="0">
              <a:lnSpc>
                <a:spcPct val="100000"/>
              </a:lnSpc>
              <a:spcBef>
                <a:spcPts val="600"/>
              </a:spcBef>
              <a:buNone/>
            </a:pP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342900" indent="-342900">
              <a:lnSpc>
                <a:spcPct val="100000"/>
              </a:lnSpc>
              <a:spcBef>
                <a:spcPts val="600"/>
              </a:spcBef>
              <a:buAutoNum type="arabicPeriod"/>
            </a:pPr>
            <a:endParaRPr lang="en-US" altLang="ja-JP" sz="1800" dirty="0"/>
          </a:p>
          <a:p>
            <a:pPr marL="0" indent="0">
              <a:lnSpc>
                <a:spcPct val="100000"/>
              </a:lnSpc>
              <a:spcBef>
                <a:spcPts val="600"/>
              </a:spcBef>
              <a:buNone/>
            </a:pPr>
            <a:r>
              <a:rPr lang="ja-JP" altLang="en-US" sz="2400" b="1" dirty="0"/>
              <a:t>○ 成績評価：</a:t>
            </a:r>
            <a:endParaRPr lang="en-US" altLang="ja-JP" sz="1800" strike="sngStrike" dirty="0"/>
          </a:p>
          <a:p>
            <a:pPr marL="0" indent="0">
              <a:lnSpc>
                <a:spcPct val="100000"/>
              </a:lnSpc>
              <a:spcBef>
                <a:spcPts val="600"/>
              </a:spcBef>
              <a:buNone/>
            </a:pPr>
            <a:r>
              <a:rPr lang="ja-JP" altLang="en-US" sz="1800" dirty="0"/>
              <a:t>筆記試験（</a:t>
            </a:r>
            <a:r>
              <a:rPr lang="en-US" altLang="ja-JP" sz="1800" dirty="0"/>
              <a:t>25%</a:t>
            </a:r>
            <a:r>
              <a:rPr lang="ja-JP" altLang="en-US" sz="1800" dirty="0"/>
              <a:t>），プログラミング課題（</a:t>
            </a:r>
            <a:r>
              <a:rPr lang="en-US" altLang="ja-JP" sz="1800" dirty="0"/>
              <a:t>50%</a:t>
            </a:r>
            <a:r>
              <a:rPr lang="ja-JP" altLang="en-US" sz="1800" dirty="0"/>
              <a:t>），小テスト</a:t>
            </a:r>
            <a:r>
              <a:rPr lang="en-US" altLang="ja-JP" sz="1800" dirty="0"/>
              <a:t>(25%)</a:t>
            </a:r>
            <a:r>
              <a:rPr lang="ja-JP" altLang="en-US" sz="1800" dirty="0"/>
              <a:t>に基づき評価します．</a:t>
            </a:r>
            <a:endParaRPr lang="en-US" altLang="ja-JP" sz="1800" strike="sngStrike" dirty="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2608778"/>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096000" y="6026081"/>
            <a:ext cx="6068291"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ここから先は本講義で求める範囲を少し超えます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．．が論文紹介の例として話をします．</a:t>
            </a:r>
          </a:p>
        </p:txBody>
      </p:sp>
    </p:spTree>
    <p:extLst>
      <p:ext uri="{BB962C8B-B14F-4D97-AF65-F5344CB8AC3E}">
        <p14:creationId xmlns:p14="http://schemas.microsoft.com/office/powerpoint/2010/main" val="415520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1134755" y="977556"/>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a:t>最適化により画像</a:t>
                </a:r>
                <a:r>
                  <a:rPr lang="en-US" altLang="ja-JP" dirty="0"/>
                  <a:t>X</a:t>
                </a:r>
                <a:r>
                  <a:rPr lang="ja-JP" altLang="en-US" dirty="0"/>
                  <a:t>を求める</a:t>
                </a:r>
                <a:endParaRPr lang="en-US" altLang="ja-JP" dirty="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p:spTree>
    <p:extLst>
      <p:ext uri="{BB962C8B-B14F-4D97-AF65-F5344CB8AC3E}">
        <p14:creationId xmlns:p14="http://schemas.microsoft.com/office/powerpoint/2010/main" val="385174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a:t>入力 </a:t>
                </a:r>
                <a:r>
                  <a:rPr lang="en-US" altLang="ja-JP" sz="2400" dirty="0"/>
                  <a:t>: </a:t>
                </a:r>
                <a:r>
                  <a:rPr lang="ja-JP" altLang="en-US" sz="2400" dirty="0"/>
                  <a:t>サンプル画像 </a:t>
                </a:r>
                <a:r>
                  <a:rPr lang="en-US" altLang="ja-JP" sz="2400" dirty="0"/>
                  <a:t>Z </a:t>
                </a:r>
              </a:p>
              <a:p>
                <a:pPr marL="0" indent="0">
                  <a:lnSpc>
                    <a:spcPct val="110000"/>
                  </a:lnSpc>
                  <a:spcBef>
                    <a:spcPts val="600"/>
                  </a:spcBef>
                  <a:buFont typeface="Arial" panose="020B0604020202020204" pitchFamily="34" charset="0"/>
                  <a:buNone/>
                </a:pPr>
                <a:r>
                  <a:rPr lang="ja-JP" altLang="en-US" sz="2400" dirty="0"/>
                  <a:t>出力 </a:t>
                </a:r>
                <a:r>
                  <a:rPr lang="en-US" altLang="ja-JP" sz="2400" dirty="0"/>
                  <a:t>: </a:t>
                </a:r>
                <a:r>
                  <a:rPr lang="ja-JP" altLang="en-US" sz="2400" dirty="0"/>
                  <a:t>合成画像 </a:t>
                </a:r>
                <a:r>
                  <a:rPr lang="en-US" altLang="ja-JP" sz="2400" dirty="0"/>
                  <a:t>X</a:t>
                </a:r>
              </a:p>
              <a:p>
                <a:pPr marL="0" indent="0">
                  <a:lnSpc>
                    <a:spcPct val="110000"/>
                  </a:lnSpc>
                  <a:spcBef>
                    <a:spcPts val="600"/>
                  </a:spcBef>
                  <a:buFont typeface="Arial" panose="020B0604020202020204" pitchFamily="34" charset="0"/>
                  <a:buNone/>
                </a:pPr>
                <a:endParaRPr lang="en-US" altLang="ja-JP" sz="1400" dirty="0"/>
              </a:p>
              <a:p>
                <a:pPr marL="457200" indent="-457200">
                  <a:lnSpc>
                    <a:spcPct val="110000"/>
                  </a:lnSpc>
                  <a:spcBef>
                    <a:spcPts val="600"/>
                  </a:spcBef>
                  <a:buFont typeface="Arial" panose="020B0604020202020204" pitchFamily="34" charset="0"/>
                  <a:buAutoNum type="arabicPeriod"/>
                </a:pPr>
                <a:r>
                  <a:rPr lang="en-US" altLang="ja-JP" sz="2400" dirty="0"/>
                  <a:t>X</a:t>
                </a:r>
                <a:r>
                  <a:rPr lang="ja-JP" altLang="en-US" sz="2400" dirty="0"/>
                  <a:t>を乱数で初期化</a:t>
                </a:r>
                <a:endParaRPr lang="en-US" altLang="ja-JP" sz="2400" dirty="0"/>
              </a:p>
              <a:p>
                <a:pPr marL="457200" indent="-457200">
                  <a:lnSpc>
                    <a:spcPct val="110000"/>
                  </a:lnSpc>
                  <a:spcBef>
                    <a:spcPts val="600"/>
                  </a:spcBef>
                  <a:buFont typeface="Arial" panose="020B0604020202020204" pitchFamily="34" charset="0"/>
                  <a:buAutoNum type="arabicPeriod"/>
                </a:pPr>
                <a:r>
                  <a:rPr lang="ja-JP" altLang="en-US" sz="2400" dirty="0"/>
                  <a:t>収束まで以下を繰り返す</a:t>
                </a:r>
                <a:endParaRPr lang="en-US" altLang="ja-JP" sz="2400" dirty="0"/>
              </a:p>
              <a:p>
                <a:pPr marL="457200" lvl="1" indent="0">
                  <a:lnSpc>
                    <a:spcPct val="110000"/>
                  </a:lnSpc>
                  <a:spcBef>
                    <a:spcPts val="600"/>
                  </a:spcBef>
                  <a:buNone/>
                </a:pPr>
                <a:r>
                  <a:rPr lang="en-US" altLang="ja-JP" sz="2000" b="1" dirty="0"/>
                  <a:t>2-1.</a:t>
                </a:r>
                <a:r>
                  <a:rPr lang="ja-JP" altLang="en-US" sz="2000" b="1" dirty="0"/>
                  <a:t> 任意の画素</a:t>
                </a:r>
                <a:r>
                  <a:rPr lang="en-US" altLang="ja-JP" sz="2000" b="1" dirty="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a:t>を検索</a:t>
                </a:r>
                <a:endParaRPr lang="en-US" altLang="ja-JP" sz="2000" b="1" dirty="0"/>
              </a:p>
              <a:p>
                <a:pPr marL="457200" lvl="1" indent="0">
                  <a:lnSpc>
                    <a:spcPct val="110000"/>
                  </a:lnSpc>
                  <a:spcBef>
                    <a:spcPts val="600"/>
                  </a:spcBef>
                  <a:buNone/>
                </a:pPr>
                <a:r>
                  <a:rPr lang="en-US" altLang="ja-JP" sz="2000" b="1" dirty="0"/>
                  <a:t>2-2. </a:t>
                </a:r>
                <a:r>
                  <a:rPr lang="ja-JP" altLang="en-US" sz="2000" b="1" dirty="0"/>
                  <a:t>発見したパッチ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a:t>X</a:t>
                </a:r>
                <a:r>
                  <a:rPr lang="ja-JP" altLang="en-US" sz="2000" b="1" dirty="0"/>
                  <a:t>にコピー</a:t>
                </a:r>
                <a:endParaRPr lang="en-US" altLang="ja-JP" sz="2000" b="1" dirty="0"/>
              </a:p>
              <a:p>
                <a:pPr marL="457200" lvl="1" indent="0">
                  <a:lnSpc>
                    <a:spcPct val="110000"/>
                  </a:lnSpc>
                  <a:spcBef>
                    <a:spcPts val="600"/>
                  </a:spcBef>
                  <a:buNone/>
                </a:pPr>
                <a:r>
                  <a:rPr lang="en-US" altLang="ja-JP" sz="2000" dirty="0"/>
                  <a:t>※</a:t>
                </a:r>
                <a:r>
                  <a:rPr lang="ja-JP" altLang="en-US" sz="2000" dirty="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a:t>重なっている画素は平均をとる</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374379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a:t>多重解像度</a:t>
            </a:r>
            <a:r>
              <a:rPr lang="ja-JP" altLang="en-US" dirty="0"/>
              <a:t>を考慮した合成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乱数初期化</a:t>
            </a:r>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サンプル</a:t>
            </a:r>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逐次計算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sp>
        <p:nvSpPr>
          <p:cNvPr id="36" name="正方形/長方形 35"/>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38935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4364842"/>
            <a:ext cx="9267818" cy="487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239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a:t>ここまでに紹介した</a:t>
            </a:r>
            <a:r>
              <a:rPr kumimoji="1" lang="en-US" altLang="ja-JP" sz="2400" dirty="0"/>
              <a:t>Texture</a:t>
            </a:r>
            <a:r>
              <a:rPr kumimoji="1" lang="ja-JP" altLang="en-US" sz="2400" dirty="0"/>
              <a:t>合成</a:t>
            </a:r>
            <a:r>
              <a:rPr lang="ja-JP" altLang="en-US" sz="2400" dirty="0"/>
              <a:t>は，以下</a:t>
            </a:r>
            <a:r>
              <a:rPr lang="en-US" altLang="ja-JP" sz="2400" dirty="0"/>
              <a:t>2</a:t>
            </a:r>
            <a:r>
              <a:rPr lang="ja-JP" altLang="en-US" sz="2400" dirty="0"/>
              <a:t>ステップよりなる</a:t>
            </a:r>
            <a:endParaRPr lang="en-US" altLang="ja-JP" sz="2400" dirty="0"/>
          </a:p>
          <a:p>
            <a:pPr marL="0" indent="0">
              <a:buNone/>
            </a:pPr>
            <a:r>
              <a:rPr lang="en-US" altLang="ja-JP" sz="2400" dirty="0"/>
              <a:t>1. </a:t>
            </a:r>
            <a:r>
              <a:rPr lang="ja-JP" altLang="en-US" sz="2400" dirty="0"/>
              <a:t>最類似</a:t>
            </a:r>
            <a:r>
              <a:rPr lang="en-US" altLang="ja-JP" sz="2400" dirty="0"/>
              <a:t>Patch</a:t>
            </a:r>
            <a:r>
              <a:rPr lang="ja-JP" altLang="en-US" sz="2400" dirty="0"/>
              <a:t>検索</a:t>
            </a:r>
            <a:endParaRPr lang="en-US" altLang="ja-JP" sz="2400" dirty="0"/>
          </a:p>
          <a:p>
            <a:pPr marL="0" indent="0">
              <a:buNone/>
            </a:pPr>
            <a:r>
              <a:rPr kumimoji="1" lang="en-US" altLang="ja-JP" sz="2400" dirty="0"/>
              <a:t>2. Patch</a:t>
            </a:r>
            <a:r>
              <a:rPr kumimoji="1" lang="ja-JP" altLang="en-US" sz="2400" dirty="0"/>
              <a:t>の混合</a:t>
            </a:r>
            <a:endParaRPr kumimoji="1" lang="en-US" altLang="ja-JP" sz="2400" dirty="0"/>
          </a:p>
          <a:p>
            <a:pPr marL="0" indent="0">
              <a:buNone/>
            </a:pPr>
            <a:r>
              <a:rPr lang="ja-JP" altLang="en-US" sz="2400" dirty="0"/>
              <a:t>特に</a:t>
            </a:r>
            <a:r>
              <a:rPr lang="en-US" altLang="ja-JP" sz="2400" dirty="0"/>
              <a:t>1</a:t>
            </a:r>
            <a:r>
              <a:rPr lang="ja-JP" altLang="en-US" sz="2400" dirty="0"/>
              <a:t>が計算のボトルネックに</a:t>
            </a:r>
            <a:endParaRPr lang="en-US" altLang="ja-JP" sz="2400" dirty="0"/>
          </a:p>
          <a:p>
            <a:pPr marL="0" indent="0">
              <a:buNone/>
            </a:pPr>
            <a:endParaRPr kumimoji="1" lang="en-US" altLang="ja-JP" sz="2400" dirty="0"/>
          </a:p>
          <a:p>
            <a:pPr marL="0" indent="0">
              <a:buNone/>
            </a:pPr>
            <a:r>
              <a:rPr lang="en-US" altLang="ja-JP" sz="2400" b="1" dirty="0">
                <a:solidFill>
                  <a:srgbClr val="FF0000"/>
                </a:solidFill>
                <a:sym typeface="Wingdings" panose="05000000000000000000" pitchFamily="2" charset="2"/>
              </a:rPr>
              <a:t> </a:t>
            </a:r>
            <a:r>
              <a:rPr lang="en-US" altLang="ja-JP" sz="2400" b="1" dirty="0" err="1">
                <a:solidFill>
                  <a:srgbClr val="FF0000"/>
                </a:solidFill>
                <a:sym typeface="Wingdings" panose="05000000000000000000" pitchFamily="2" charset="2"/>
              </a:rPr>
              <a:t>PatchMatch</a:t>
            </a:r>
            <a:endParaRPr kumimoji="1" lang="en-US" altLang="ja-JP" sz="2400" b="1" dirty="0">
              <a:solidFill>
                <a:srgbClr val="FF0000"/>
              </a:solidFill>
            </a:endParaRPr>
          </a:p>
          <a:p>
            <a:pPr marL="0" indent="0">
              <a:buNone/>
            </a:pPr>
            <a:r>
              <a:rPr lang="ja-JP" altLang="en-US" sz="2400" dirty="0"/>
              <a:t>隣接画素の</a:t>
            </a:r>
            <a:r>
              <a:rPr lang="en-US" altLang="ja-JP" sz="2400" dirty="0"/>
              <a:t>matching</a:t>
            </a:r>
            <a:r>
              <a:rPr lang="ja-JP" altLang="en-US" sz="2400" dirty="0"/>
              <a:t>を利用した近似的な最類似</a:t>
            </a:r>
            <a:r>
              <a:rPr lang="en-US" altLang="ja-JP" sz="2400" dirty="0"/>
              <a:t>Patch</a:t>
            </a:r>
            <a:r>
              <a:rPr lang="ja-JP" altLang="en-US" sz="2400" dirty="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spTree>
    <p:extLst>
      <p:ext uri="{BB962C8B-B14F-4D97-AF65-F5344CB8AC3E}">
        <p14:creationId xmlns:p14="http://schemas.microsoft.com/office/powerpoint/2010/main" val="2242141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a:p>
          <a:p>
            <a:pPr marL="0" indent="0">
              <a:buNone/>
            </a:pPr>
            <a:r>
              <a:rPr lang="ja-JP" altLang="en-US" sz="2000" b="1" dirty="0"/>
              <a:t>問題</a:t>
            </a:r>
            <a:r>
              <a:rPr lang="ja-JP" altLang="en-US" sz="2000" dirty="0"/>
              <a:t> 画像</a:t>
            </a:r>
            <a:r>
              <a:rPr lang="en-US" altLang="ja-JP" sz="2000" dirty="0"/>
              <a:t>A</a:t>
            </a:r>
            <a:r>
              <a:rPr lang="ja-JP" altLang="en-US" sz="2000" dirty="0"/>
              <a:t>の全パッチについて，画像</a:t>
            </a:r>
            <a:r>
              <a:rPr lang="en-US" altLang="ja-JP" sz="2000" dirty="0"/>
              <a:t>B</a:t>
            </a:r>
            <a:r>
              <a:rPr lang="ja-JP" altLang="en-US" sz="2000" dirty="0"/>
              <a:t>内の最も類似するパッチを検索する</a:t>
            </a:r>
            <a:endParaRPr lang="en-US" altLang="ja-JP" sz="2000" dirty="0"/>
          </a:p>
          <a:p>
            <a:pPr marL="0" indent="0">
              <a:buNone/>
            </a:pPr>
            <a:endParaRPr kumimoji="1" lang="en-US" altLang="ja-JP" sz="2000" dirty="0"/>
          </a:p>
          <a:p>
            <a:pPr marL="457200" indent="-457200">
              <a:buAutoNum type="arabicPeriod"/>
            </a:pPr>
            <a:r>
              <a:rPr lang="ja-JP" altLang="en-US" sz="2000" dirty="0"/>
              <a:t>初期化</a:t>
            </a:r>
            <a:r>
              <a:rPr lang="en-US" altLang="ja-JP" sz="2000" dirty="0"/>
              <a:t>: </a:t>
            </a:r>
            <a:r>
              <a:rPr lang="ja-JP" altLang="en-US" sz="2000" dirty="0"/>
              <a:t>ランダムに対応付け</a:t>
            </a:r>
            <a:endParaRPr lang="en-US" altLang="ja-JP" sz="2000" dirty="0"/>
          </a:p>
          <a:p>
            <a:pPr marL="457200" indent="-457200">
              <a:buAutoNum type="arabicPeriod"/>
            </a:pPr>
            <a:r>
              <a:rPr lang="ja-JP" altLang="en-US" sz="2000" dirty="0"/>
              <a:t>更新</a:t>
            </a:r>
            <a:r>
              <a:rPr lang="en-US" altLang="ja-JP" sz="2000" dirty="0"/>
              <a:t>:</a:t>
            </a:r>
            <a:r>
              <a:rPr lang="ja-JP" altLang="en-US" sz="2000" dirty="0"/>
              <a:t> 画像</a:t>
            </a:r>
            <a:r>
              <a:rPr lang="en-US" altLang="ja-JP" sz="2000" dirty="0"/>
              <a:t>A</a:t>
            </a:r>
            <a:r>
              <a:rPr lang="ja-JP" altLang="en-US" sz="2000" dirty="0"/>
              <a:t>のパッチをラスタスキャンし</a:t>
            </a:r>
            <a:r>
              <a:rPr lang="en-US" altLang="ja-JP" sz="2000" dirty="0"/>
              <a:t>…</a:t>
            </a:r>
          </a:p>
          <a:p>
            <a:pPr marL="0" indent="0">
              <a:buNone/>
            </a:pPr>
            <a:r>
              <a:rPr lang="en-US" altLang="ja-JP" sz="2000" b="1" dirty="0"/>
              <a:t>2-1. Propagate, </a:t>
            </a:r>
            <a:r>
              <a:rPr lang="ja-JP" altLang="en-US" sz="2000" dirty="0"/>
              <a:t>上隣・左隣のパッチの対応と現在の対応を比べ，最も類似したものを採用</a:t>
            </a:r>
            <a:endParaRPr lang="en-US" altLang="ja-JP" sz="2000" dirty="0"/>
          </a:p>
          <a:p>
            <a:pPr marL="0" indent="0">
              <a:buNone/>
            </a:pPr>
            <a:r>
              <a:rPr lang="en-US" altLang="ja-JP" sz="2000" b="1" dirty="0"/>
              <a:t>2-2. Search, </a:t>
            </a:r>
            <a:r>
              <a:rPr lang="ja-JP" altLang="en-US" sz="2000" dirty="0"/>
              <a:t>ランダムに数個のマッチングを作成し，もし現在の対応よりも類似していれば採用</a:t>
            </a:r>
            <a:endParaRPr lang="en-US" altLang="ja-JP" sz="2000" dirty="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では青いパッチ対応付けの更新を行なう．</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の対応先を確認し，その右隣（青破線）と青パッチを比較．現在の対応よりも類似性が高ければ対応付けを更新．上のパッチ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ランダムにパッチを選択し，現在よりも良い対応が見つかれば更新．パッチ選択の窓を徐々に小さくする．</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363044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en-US" altLang="ja-JP" b="1" dirty="0"/>
              <a:t>Seam Carving</a:t>
            </a:r>
            <a:endParaRPr kumimoji="1" lang="ja-JP" altLang="en-US" b="1" dirty="0"/>
          </a:p>
        </p:txBody>
      </p:sp>
    </p:spTree>
    <p:extLst>
      <p:ext uri="{BB962C8B-B14F-4D97-AF65-F5344CB8AC3E}">
        <p14:creationId xmlns:p14="http://schemas.microsoft.com/office/powerpoint/2010/main" val="1963790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400"/>
            <a:ext cx="9977554" cy="6870700"/>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lang="en-US" altLang="ja-JP" sz="1800" dirty="0">
                <a:hlinkClick r:id="rId2"/>
              </a:rPr>
              <a:t>https://takashiijiri.com/classes</a:t>
            </a:r>
            <a:endParaRPr lang="en-US" altLang="ja-JP" sz="1800" dirty="0"/>
          </a:p>
          <a:p>
            <a:pPr marL="0" indent="0">
              <a:buNone/>
            </a:pPr>
            <a:r>
              <a:rPr lang="en-US" altLang="ja-JP" sz="1800" dirty="0">
                <a:hlinkClick r:id="rId3"/>
              </a:rPr>
              <a:t>https://github.com/TakashiIjiri/PythonOpenCVPractice</a:t>
            </a:r>
            <a:endParaRPr lang="en-US" altLang="ja-JP" sz="1800" dirty="0"/>
          </a:p>
          <a:p>
            <a:pPr marL="0" indent="0">
              <a:buNone/>
            </a:pPr>
            <a:endParaRPr lang="en-US" altLang="ja-JP" sz="1800" dirty="0"/>
          </a:p>
          <a:p>
            <a:pPr marL="0" indent="0">
              <a:buNone/>
            </a:pPr>
            <a:r>
              <a:rPr lang="ja-JP" altLang="en-US" sz="2400" b="1" dirty="0"/>
              <a:t>◯場所 </a:t>
            </a:r>
            <a:r>
              <a:rPr lang="en-US" altLang="ja-JP" sz="2400" b="1" dirty="0"/>
              <a:t>: </a:t>
            </a:r>
          </a:p>
          <a:p>
            <a:pPr marL="0" indent="0">
              <a:lnSpc>
                <a:spcPct val="100000"/>
              </a:lnSpc>
              <a:spcBef>
                <a:spcPts val="600"/>
              </a:spcBef>
              <a:buNone/>
            </a:pPr>
            <a:r>
              <a:rPr lang="ja-JP" altLang="en-US" sz="2000" dirty="0"/>
              <a:t>対面受講する方</a:t>
            </a:r>
            <a:endParaRPr lang="en-US" altLang="ja-JP" sz="2000" dirty="0"/>
          </a:p>
          <a:p>
            <a:pPr>
              <a:lnSpc>
                <a:spcPct val="100000"/>
              </a:lnSpc>
              <a:spcBef>
                <a:spcPts val="600"/>
              </a:spcBef>
            </a:pPr>
            <a:r>
              <a:rPr lang="ja-JP" altLang="en-US" sz="2000" dirty="0" smtClean="0"/>
              <a:t>豊洲</a:t>
            </a:r>
            <a:r>
              <a:rPr lang="ja-JP" altLang="en-US" sz="2000" dirty="0"/>
              <a:t>キャンパス </a:t>
            </a:r>
            <a:r>
              <a:rPr lang="en-US" altLang="ja-JP" sz="2000" dirty="0"/>
              <a:t>6</a:t>
            </a:r>
            <a:r>
              <a:rPr lang="ja-JP" altLang="en-US" sz="2000" dirty="0"/>
              <a:t>階 </a:t>
            </a:r>
            <a:r>
              <a:rPr lang="en-US" altLang="ja-JP" sz="2000" dirty="0"/>
              <a:t>PC</a:t>
            </a:r>
            <a:r>
              <a:rPr lang="ja-JP" altLang="en-US" sz="2000" dirty="0"/>
              <a:t>室</a:t>
            </a:r>
            <a:r>
              <a:rPr lang="en-US" altLang="ja-JP" sz="2000" dirty="0"/>
              <a:t>1 </a:t>
            </a:r>
            <a:r>
              <a:rPr lang="en-US" altLang="ja-JP" sz="2000" dirty="0" smtClean="0"/>
              <a:t>(</a:t>
            </a:r>
            <a:r>
              <a:rPr lang="ja-JP" altLang="en-US" sz="2000" dirty="0" smtClean="0"/>
              <a:t>人数に応じて</a:t>
            </a:r>
            <a:r>
              <a:rPr lang="en-US" altLang="ja-JP" sz="2000" dirty="0" smtClean="0"/>
              <a:t>PC</a:t>
            </a:r>
            <a:r>
              <a:rPr lang="ja-JP" altLang="en-US" sz="2000" dirty="0" smtClean="0"/>
              <a:t>室</a:t>
            </a:r>
            <a:r>
              <a:rPr lang="en-US" altLang="ja-JP" sz="2000" dirty="0" smtClean="0"/>
              <a:t>2</a:t>
            </a:r>
            <a:r>
              <a:rPr lang="ja-JP" altLang="en-US" sz="2000" dirty="0" smtClean="0"/>
              <a:t>も可能に</a:t>
            </a:r>
            <a:r>
              <a:rPr lang="en-US" altLang="ja-JP" sz="2000" dirty="0" smtClean="0"/>
              <a:t>)</a:t>
            </a:r>
          </a:p>
          <a:p>
            <a:pPr>
              <a:lnSpc>
                <a:spcPct val="100000"/>
              </a:lnSpc>
              <a:spcBef>
                <a:spcPts val="600"/>
              </a:spcBef>
            </a:pPr>
            <a:endParaRPr lang="en-US" altLang="ja-JP" sz="2000" dirty="0"/>
          </a:p>
          <a:p>
            <a:pPr marL="0" indent="0">
              <a:lnSpc>
                <a:spcPct val="100000"/>
              </a:lnSpc>
              <a:spcBef>
                <a:spcPts val="600"/>
              </a:spcBef>
              <a:buNone/>
            </a:pPr>
            <a:r>
              <a:rPr lang="ja-JP" altLang="en-US" sz="2000" dirty="0"/>
              <a:t>オンライン受講する方</a:t>
            </a:r>
            <a:endParaRPr lang="en-US" altLang="ja-JP" sz="2000" dirty="0"/>
          </a:p>
          <a:p>
            <a:pPr>
              <a:lnSpc>
                <a:spcPct val="100000"/>
              </a:lnSpc>
              <a:spcBef>
                <a:spcPts val="600"/>
              </a:spcBef>
            </a:pPr>
            <a:r>
              <a:rPr lang="ja-JP" altLang="en-US" sz="2000" dirty="0"/>
              <a:t>ネットワークがあればどこからでも</a:t>
            </a:r>
            <a:endParaRPr lang="en-US" altLang="ja-JP" sz="2000" dirty="0"/>
          </a:p>
          <a:p>
            <a:pPr marL="0" indent="0">
              <a:lnSpc>
                <a:spcPct val="100000"/>
              </a:lnSpc>
              <a:spcBef>
                <a:spcPts val="600"/>
              </a:spcBef>
              <a:buNone/>
            </a:pPr>
            <a:endParaRPr lang="en-US" altLang="ja-JP" sz="2400" dirty="0"/>
          </a:p>
          <a:p>
            <a:pPr marL="0" indent="0">
              <a:lnSpc>
                <a:spcPct val="100000"/>
              </a:lnSpc>
              <a:spcBef>
                <a:spcPts val="600"/>
              </a:spcBef>
              <a:buNone/>
            </a:pPr>
            <a:endParaRPr lang="en-US" altLang="ja-JP"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解きたい問題</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3"/>
            <a:ext cx="6641564" cy="3049088"/>
          </a:xfrm>
        </p:spPr>
        <p:txBody>
          <a:bodyPr>
            <a:normAutofit fontScale="92500" lnSpcReduction="10000"/>
          </a:bodyPr>
          <a:lstStyle/>
          <a:p>
            <a:r>
              <a:rPr kumimoji="1" lang="ja-JP" altLang="en-US" sz="2400" dirty="0"/>
              <a:t>サイズ </a:t>
            </a:r>
            <a:r>
              <a:rPr kumimoji="1" lang="en-US" altLang="ja-JP" sz="2400" dirty="0"/>
              <a:t>W x H </a:t>
            </a:r>
            <a:r>
              <a:rPr kumimoji="1" lang="ja-JP" altLang="en-US" sz="2400" dirty="0"/>
              <a:t>の</a:t>
            </a:r>
            <a:r>
              <a:rPr lang="ja-JP" altLang="en-US" sz="2400" dirty="0"/>
              <a:t>画像に対して</a:t>
            </a:r>
            <a:r>
              <a:rPr kumimoji="1" lang="en-US" altLang="ja-JP" sz="2400" dirty="0"/>
              <a:t>『</a:t>
            </a:r>
            <a:r>
              <a:rPr lang="ja-JP" altLang="en-US" sz="2400" dirty="0"/>
              <a:t>通る画素値の総和が最小となる</a:t>
            </a:r>
            <a:r>
              <a:rPr kumimoji="1" lang="en-US" altLang="ja-JP" sz="2400" dirty="0"/>
              <a:t>Seam』</a:t>
            </a:r>
            <a:r>
              <a:rPr kumimoji="1" lang="ja-JP" altLang="en-US" sz="2400" dirty="0"/>
              <a:t>を求めよ</a:t>
            </a:r>
            <a:endParaRPr kumimoji="1" lang="en-US" altLang="ja-JP" sz="2400" dirty="0"/>
          </a:p>
          <a:p>
            <a:r>
              <a:rPr lang="ja-JP" altLang="en-US" sz="2400" dirty="0"/>
              <a:t>ただし</a:t>
            </a:r>
            <a:r>
              <a:rPr lang="en-US" altLang="ja-JP" sz="2400" dirty="0"/>
              <a:t>…</a:t>
            </a:r>
          </a:p>
          <a:p>
            <a:pPr lvl="1"/>
            <a:r>
              <a:rPr lang="en-US" altLang="ja-JP" sz="2000" dirty="0"/>
              <a:t>Seam</a:t>
            </a:r>
            <a:r>
              <a:rPr lang="ja-JP" altLang="en-US" sz="2000" dirty="0"/>
              <a:t>は画素をつなぐものとする</a:t>
            </a:r>
            <a:endParaRPr lang="en-US" altLang="ja-JP" sz="2000" dirty="0"/>
          </a:p>
          <a:p>
            <a:pPr lvl="1"/>
            <a:r>
              <a:rPr lang="en-US" altLang="ja-JP" sz="2000" dirty="0"/>
              <a:t>Seam</a:t>
            </a:r>
            <a:r>
              <a:rPr lang="ja-JP" altLang="en-US" sz="2000" dirty="0"/>
              <a:t>の始点は画像の上端，終点は画像の下端の画素とする</a:t>
            </a:r>
            <a:endParaRPr lang="en-US" altLang="ja-JP" sz="2000" dirty="0"/>
          </a:p>
          <a:p>
            <a:pPr lvl="1"/>
            <a:r>
              <a:rPr kumimoji="1" lang="ja-JP" altLang="en-US" sz="2000" dirty="0"/>
              <a:t>一行分上から下に移動する際，左右に１画素分移動してもよい</a:t>
            </a:r>
            <a:endParaRPr kumimoji="1" lang="en-US" altLang="ja-JP" sz="2000" dirty="0"/>
          </a:p>
          <a:p>
            <a:pPr lvl="1"/>
            <a:endParaRPr kumimoji="1" lang="en-US" altLang="ja-JP" sz="2000" dirty="0"/>
          </a:p>
          <a:p>
            <a:pPr marL="457200" lvl="1" indent="0">
              <a:buNone/>
            </a:pPr>
            <a:r>
              <a:rPr kumimoji="1" lang="en-US" altLang="ja-JP" sz="2000" dirty="0"/>
              <a:t>※</a:t>
            </a:r>
            <a:r>
              <a:rPr kumimoji="1" lang="ja-JP" altLang="en-US" sz="2000" dirty="0"/>
              <a:t>画素にはその画素の重要度が入っている</a:t>
            </a:r>
            <a:endParaRPr kumimoji="1" lang="en-US" altLang="ja-JP" sz="2000" dirty="0"/>
          </a:p>
        </p:txBody>
      </p:sp>
      <p:graphicFrame>
        <p:nvGraphicFramePr>
          <p:cNvPr id="4" name="表 4">
            <a:extLst>
              <a:ext uri="{FF2B5EF4-FFF2-40B4-BE49-F238E27FC236}">
                <a16:creationId xmlns:a16="http://schemas.microsoft.com/office/drawing/2014/main" id="{54073C58-9BBC-4C9F-A7C5-2F9D13AA832C}"/>
              </a:ext>
            </a:extLst>
          </p:cNvPr>
          <p:cNvGraphicFramePr>
            <a:graphicFrameLocks noGrp="1"/>
          </p:cNvGraphicFramePr>
          <p:nvPr>
            <p:extLst>
              <p:ext uri="{D42A27DB-BD31-4B8C-83A1-F6EECF244321}">
                <p14:modId xmlns:p14="http://schemas.microsoft.com/office/powerpoint/2010/main" val="1603990601"/>
              </p:ext>
            </p:extLst>
          </p:nvPr>
        </p:nvGraphicFramePr>
        <p:xfrm>
          <a:off x="7622391" y="1343722"/>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sp>
        <p:nvSpPr>
          <p:cNvPr id="5" name="フリーフォーム: 図形 4">
            <a:extLst>
              <a:ext uri="{FF2B5EF4-FFF2-40B4-BE49-F238E27FC236}">
                <a16:creationId xmlns:a16="http://schemas.microsoft.com/office/drawing/2014/main" id="{8EC0C5D4-03BC-4FD6-AA77-903B9BFF3CDD}"/>
              </a:ext>
            </a:extLst>
          </p:cNvPr>
          <p:cNvSpPr/>
          <p:nvPr/>
        </p:nvSpPr>
        <p:spPr>
          <a:xfrm>
            <a:off x="8164484" y="1551242"/>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F7390D93-FCDA-4C72-AEEF-A9ECCF331188}"/>
              </a:ext>
            </a:extLst>
          </p:cNvPr>
          <p:cNvSpPr/>
          <p:nvPr/>
        </p:nvSpPr>
        <p:spPr>
          <a:xfrm>
            <a:off x="9597044" y="1520762"/>
            <a:ext cx="678180" cy="2667000"/>
          </a:xfrm>
          <a:custGeom>
            <a:avLst/>
            <a:gdLst>
              <a:gd name="connsiteX0" fmla="*/ 678180 w 678180"/>
              <a:gd name="connsiteY0" fmla="*/ 0 h 2667000"/>
              <a:gd name="connsiteX1" fmla="*/ 342900 w 678180"/>
              <a:gd name="connsiteY1" fmla="*/ 403860 h 2667000"/>
              <a:gd name="connsiteX2" fmla="*/ 0 w 678180"/>
              <a:gd name="connsiteY2" fmla="*/ 792480 h 2667000"/>
              <a:gd name="connsiteX3" fmla="*/ 0 w 678180"/>
              <a:gd name="connsiteY3" fmla="*/ 1158240 h 2667000"/>
              <a:gd name="connsiteX4" fmla="*/ 0 w 678180"/>
              <a:gd name="connsiteY4" fmla="*/ 1531620 h 2667000"/>
              <a:gd name="connsiteX5" fmla="*/ 335280 w 678180"/>
              <a:gd name="connsiteY5" fmla="*/ 1927860 h 2667000"/>
              <a:gd name="connsiteX6" fmla="*/ 335280 w 678180"/>
              <a:gd name="connsiteY6" fmla="*/ 2308860 h 2667000"/>
              <a:gd name="connsiteX7" fmla="*/ 7620 w 678180"/>
              <a:gd name="connsiteY7" fmla="*/ 26670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2667000">
                <a:moveTo>
                  <a:pt x="678180" y="0"/>
                </a:moveTo>
                <a:lnTo>
                  <a:pt x="342900" y="403860"/>
                </a:lnTo>
                <a:lnTo>
                  <a:pt x="0" y="792480"/>
                </a:lnTo>
                <a:lnTo>
                  <a:pt x="0" y="1158240"/>
                </a:lnTo>
                <a:lnTo>
                  <a:pt x="0" y="1531620"/>
                </a:lnTo>
                <a:lnTo>
                  <a:pt x="335280" y="1927860"/>
                </a:lnTo>
                <a:lnTo>
                  <a:pt x="335280" y="2308860"/>
                </a:lnTo>
                <a:lnTo>
                  <a:pt x="7620" y="2667000"/>
                </a:lnTo>
              </a:path>
            </a:pathLst>
          </a:custGeom>
          <a:noFill/>
          <a:ln w="2857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F03B5956-C3C3-4634-BF55-E02AC434F0A4}"/>
              </a:ext>
            </a:extLst>
          </p:cNvPr>
          <p:cNvSpPr txBox="1">
            <a:spLocks/>
          </p:cNvSpPr>
          <p:nvPr/>
        </p:nvSpPr>
        <p:spPr>
          <a:xfrm>
            <a:off x="278780" y="4876632"/>
            <a:ext cx="8586743" cy="1700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Seam</a:t>
            </a:r>
            <a:r>
              <a:rPr lang="ja-JP" altLang="en-US" sz="2400" dirty="0"/>
              <a:t>の数は非常に多いので，すべての</a:t>
            </a:r>
            <a:r>
              <a:rPr lang="en-US" altLang="ja-JP" sz="2400" dirty="0"/>
              <a:t>seam</a:t>
            </a:r>
            <a:r>
              <a:rPr lang="ja-JP" altLang="en-US" sz="2400" dirty="0"/>
              <a:t>を作成し，画素値の総和が最も小さいものを見つけるのは非現実的</a:t>
            </a:r>
            <a:endParaRPr lang="en-US" altLang="ja-JP" sz="2400" dirty="0"/>
          </a:p>
          <a:p>
            <a:endParaRPr lang="en-US" altLang="ja-JP" sz="2400" dirty="0"/>
          </a:p>
          <a:p>
            <a:pPr marL="0" indent="0">
              <a:buNone/>
            </a:pPr>
            <a:r>
              <a:rPr lang="en-US" altLang="ja-JP" sz="2400" dirty="0">
                <a:sym typeface="Wingdings" panose="05000000000000000000" pitchFamily="2" charset="2"/>
              </a:rPr>
              <a:t> </a:t>
            </a:r>
            <a:r>
              <a:rPr lang="ja-JP" altLang="en-US" sz="2400" dirty="0">
                <a:sym typeface="Wingdings" panose="05000000000000000000" pitchFamily="2" charset="2"/>
              </a:rPr>
              <a:t>動的計画法 </a:t>
            </a:r>
            <a:r>
              <a:rPr lang="en-US" altLang="ja-JP" sz="2400" dirty="0">
                <a:sym typeface="Wingdings" panose="05000000000000000000" pitchFamily="2" charset="2"/>
              </a:rPr>
              <a:t>(Dynamic Programing) </a:t>
            </a:r>
            <a:r>
              <a:rPr lang="ja-JP" altLang="en-US" sz="2400" dirty="0">
                <a:sym typeface="Wingdings" panose="05000000000000000000" pitchFamily="2" charset="2"/>
              </a:rPr>
              <a:t>が利用できる</a:t>
            </a:r>
            <a:endParaRPr lang="en-US" altLang="ja-JP" sz="2000" dirty="0"/>
          </a:p>
        </p:txBody>
      </p:sp>
      <p:sp>
        <p:nvSpPr>
          <p:cNvPr id="10" name="タイトル 1">
            <a:extLst>
              <a:ext uri="{FF2B5EF4-FFF2-40B4-BE49-F238E27FC236}">
                <a16:creationId xmlns:a16="http://schemas.microsoft.com/office/drawing/2014/main" id="{CB02EB98-909A-454D-9C70-D78F60490983}"/>
              </a:ext>
            </a:extLst>
          </p:cNvPr>
          <p:cNvSpPr txBox="1">
            <a:spLocks/>
          </p:cNvSpPr>
          <p:nvPr/>
        </p:nvSpPr>
        <p:spPr>
          <a:xfrm>
            <a:off x="9051251" y="371191"/>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W</a:t>
            </a:r>
            <a:endParaRPr lang="ja-JP" altLang="en-US" dirty="0"/>
          </a:p>
        </p:txBody>
      </p:sp>
      <p:sp>
        <p:nvSpPr>
          <p:cNvPr id="11" name="タイトル 1">
            <a:extLst>
              <a:ext uri="{FF2B5EF4-FFF2-40B4-BE49-F238E27FC236}">
                <a16:creationId xmlns:a16="http://schemas.microsoft.com/office/drawing/2014/main" id="{30C1E598-8A56-49AD-9CC4-7ADC4734DC97}"/>
              </a:ext>
            </a:extLst>
          </p:cNvPr>
          <p:cNvSpPr txBox="1">
            <a:spLocks/>
          </p:cNvSpPr>
          <p:nvPr/>
        </p:nvSpPr>
        <p:spPr>
          <a:xfrm>
            <a:off x="11555458" y="2590497"/>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H</a:t>
            </a:r>
            <a:endParaRPr lang="ja-JP" altLang="en-US" dirty="0"/>
          </a:p>
        </p:txBody>
      </p:sp>
      <p:sp>
        <p:nvSpPr>
          <p:cNvPr id="12" name="右中かっこ 11">
            <a:extLst>
              <a:ext uri="{FF2B5EF4-FFF2-40B4-BE49-F238E27FC236}">
                <a16:creationId xmlns:a16="http://schemas.microsoft.com/office/drawing/2014/main" id="{38E19ED2-5F64-4400-908C-6DCA589A044F}"/>
              </a:ext>
            </a:extLst>
          </p:cNvPr>
          <p:cNvSpPr/>
          <p:nvPr/>
        </p:nvSpPr>
        <p:spPr>
          <a:xfrm rot="16200000">
            <a:off x="9291686" y="-691876"/>
            <a:ext cx="226756" cy="3592674"/>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24516A6F-9E28-41DB-964E-F67E59AB7472}"/>
              </a:ext>
            </a:extLst>
          </p:cNvPr>
          <p:cNvSpPr/>
          <p:nvPr/>
        </p:nvSpPr>
        <p:spPr>
          <a:xfrm>
            <a:off x="11316025" y="1343722"/>
            <a:ext cx="239433" cy="3049088"/>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5777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smtClean="0"/>
              <a:t>解き方</a:t>
            </a:r>
            <a:endParaRPr kumimoji="1" lang="ja-JP" altLang="en-US" dirty="0"/>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2"/>
            <a:ext cx="6641564" cy="5361877"/>
          </a:xfrm>
        </p:spPr>
        <p:txBody>
          <a:bodyPr>
            <a:normAutofit/>
          </a:bodyPr>
          <a:lstStyle/>
          <a:p>
            <a:pPr>
              <a:lnSpc>
                <a:spcPct val="100000"/>
              </a:lnSpc>
              <a:spcBef>
                <a:spcPts val="600"/>
              </a:spcBef>
            </a:pPr>
            <a:r>
              <a:rPr kumimoji="1" lang="ja-JP" altLang="en-US" sz="2400" dirty="0"/>
              <a:t>各画素に以下の情報を書き込む</a:t>
            </a:r>
            <a:endParaRPr kumimoji="1" lang="en-US" altLang="ja-JP" sz="2400" dirty="0"/>
          </a:p>
          <a:p>
            <a:pPr lvl="1">
              <a:lnSpc>
                <a:spcPct val="100000"/>
              </a:lnSpc>
              <a:spcBef>
                <a:spcPts val="600"/>
              </a:spcBef>
            </a:pPr>
            <a:r>
              <a:rPr kumimoji="1" lang="ja-JP" altLang="en-US" sz="1800" dirty="0"/>
              <a:t>その画素に到達する</a:t>
            </a:r>
            <a:r>
              <a:rPr kumimoji="1" lang="en-US" altLang="ja-JP" sz="1800" dirty="0"/>
              <a:t>Seam</a:t>
            </a:r>
            <a:r>
              <a:rPr kumimoji="1" lang="ja-JP" altLang="en-US" sz="1800" dirty="0"/>
              <a:t>の画素値の総和 </a:t>
            </a:r>
            <a:endParaRPr kumimoji="1" lang="en-US" altLang="ja-JP" sz="1800" dirty="0"/>
          </a:p>
          <a:p>
            <a:pPr lvl="1">
              <a:lnSpc>
                <a:spcPct val="100000"/>
              </a:lnSpc>
              <a:spcBef>
                <a:spcPts val="600"/>
              </a:spcBef>
            </a:pPr>
            <a:r>
              <a:rPr lang="ja-JP" altLang="en-US" sz="1800" dirty="0"/>
              <a:t>その画素に到達する直前の画素</a:t>
            </a:r>
            <a:endParaRPr lang="en-US" altLang="ja-JP" sz="1800" dirty="0"/>
          </a:p>
          <a:p>
            <a:pPr>
              <a:lnSpc>
                <a:spcPct val="100000"/>
              </a:lnSpc>
              <a:spcBef>
                <a:spcPts val="600"/>
              </a:spcBef>
            </a:pPr>
            <a:endParaRPr lang="en-US" altLang="ja-JP" sz="2400" dirty="0"/>
          </a:p>
          <a:p>
            <a:pPr>
              <a:lnSpc>
                <a:spcPct val="100000"/>
              </a:lnSpc>
              <a:spcBef>
                <a:spcPts val="600"/>
              </a:spcBef>
            </a:pPr>
            <a:r>
              <a:rPr lang="en-US" altLang="ja-JP" sz="2400" dirty="0"/>
              <a:t>Seam</a:t>
            </a:r>
            <a:r>
              <a:rPr lang="ja-JP" altLang="en-US" sz="2400" dirty="0"/>
              <a:t>の検索アルゴリズム</a:t>
            </a:r>
            <a:endParaRPr lang="en-US" altLang="ja-JP" sz="2400" dirty="0"/>
          </a:p>
          <a:p>
            <a:pPr lvl="1">
              <a:lnSpc>
                <a:spcPct val="100000"/>
              </a:lnSpc>
              <a:spcBef>
                <a:spcPts val="600"/>
              </a:spcBef>
            </a:pPr>
            <a:r>
              <a:rPr lang="ja-JP" altLang="en-US" sz="1800" dirty="0" smtClean="0"/>
              <a:t>一行目の画素について、その</a:t>
            </a:r>
            <a:r>
              <a:rPr lang="ja-JP" altLang="en-US" sz="1800" dirty="0"/>
              <a:t>画素値を総和として記入</a:t>
            </a:r>
            <a:endParaRPr lang="en-US" altLang="ja-JP" sz="1800" dirty="0"/>
          </a:p>
          <a:p>
            <a:pPr lvl="1">
              <a:lnSpc>
                <a:spcPct val="100000"/>
              </a:lnSpc>
              <a:spcBef>
                <a:spcPts val="600"/>
              </a:spcBef>
            </a:pPr>
            <a:r>
              <a:rPr lang="en-US" altLang="ja-JP" sz="1800" dirty="0"/>
              <a:t>2</a:t>
            </a:r>
            <a:r>
              <a:rPr lang="ja-JP" altLang="en-US" sz="1800" dirty="0"/>
              <a:t>行目から</a:t>
            </a:r>
            <a:r>
              <a:rPr lang="en-US" altLang="ja-JP" sz="1800" dirty="0"/>
              <a:t>H</a:t>
            </a:r>
            <a:r>
              <a:rPr lang="ja-JP" altLang="en-US" sz="1800" dirty="0"/>
              <a:t>行目まで以下を繰り返す</a:t>
            </a:r>
            <a:endParaRPr lang="en-US" altLang="ja-JP" sz="2000" dirty="0"/>
          </a:p>
          <a:p>
            <a:pPr lvl="2">
              <a:lnSpc>
                <a:spcPct val="100000"/>
              </a:lnSpc>
              <a:spcBef>
                <a:spcPts val="600"/>
              </a:spcBef>
            </a:pPr>
            <a:r>
              <a:rPr lang="ja-JP" altLang="en-US" sz="1600" dirty="0"/>
              <a:t>今 </a:t>
            </a:r>
            <a:r>
              <a:rPr lang="en-US" altLang="ja-JP" sz="1600" dirty="0"/>
              <a:t>i-1 </a:t>
            </a:r>
            <a:r>
              <a:rPr lang="ja-JP" altLang="en-US" sz="1600" dirty="0"/>
              <a:t>行目までは計算が終わっているものとする</a:t>
            </a:r>
            <a:endParaRPr lang="en-US" altLang="ja-JP" sz="1600" dirty="0"/>
          </a:p>
          <a:p>
            <a:pPr lvl="2">
              <a:lnSpc>
                <a:spcPct val="100000"/>
              </a:lnSpc>
              <a:spcBef>
                <a:spcPts val="600"/>
              </a:spcBef>
            </a:pPr>
            <a:r>
              <a:rPr lang="en-US" altLang="ja-JP" sz="1600" dirty="0" err="1"/>
              <a:t>i</a:t>
            </a:r>
            <a:r>
              <a:rPr lang="en-US" altLang="ja-JP" sz="1600" dirty="0"/>
              <a:t> </a:t>
            </a:r>
            <a:r>
              <a:rPr lang="ja-JP" altLang="en-US" sz="1600" dirty="0"/>
              <a:t>行目のある画素 </a:t>
            </a:r>
            <a:r>
              <a:rPr lang="en-US" altLang="ja-JP" sz="1600" i="1" dirty="0"/>
              <a:t>p </a:t>
            </a:r>
            <a:r>
              <a:rPr lang="ja-JP" altLang="en-US" sz="1600" dirty="0"/>
              <a:t>に着目する</a:t>
            </a:r>
            <a:endParaRPr lang="en-US" altLang="ja-JP" sz="1600" dirty="0"/>
          </a:p>
          <a:p>
            <a:pPr lvl="2">
              <a:lnSpc>
                <a:spcPct val="100000"/>
              </a:lnSpc>
              <a:spcBef>
                <a:spcPts val="600"/>
              </a:spcBef>
            </a:pPr>
            <a:r>
              <a:rPr lang="en-US" altLang="ja-JP" sz="1600" i="1" dirty="0"/>
              <a:t>p</a:t>
            </a:r>
            <a:r>
              <a:rPr lang="ja-JP" altLang="en-US" sz="1600" dirty="0"/>
              <a:t>の左上，上，右上のうち総和が最小のものを</a:t>
            </a:r>
            <a:r>
              <a:rPr lang="en-US" altLang="ja-JP" sz="1600" i="1" dirty="0"/>
              <a:t>q</a:t>
            </a:r>
            <a:r>
              <a:rPr lang="ja-JP" altLang="en-US" sz="1600" dirty="0"/>
              <a:t>とする</a:t>
            </a:r>
            <a:endParaRPr lang="en-US" altLang="ja-JP" sz="1600" dirty="0"/>
          </a:p>
          <a:p>
            <a:pPr lvl="2">
              <a:lnSpc>
                <a:spcPct val="100000"/>
              </a:lnSpc>
              <a:spcBef>
                <a:spcPts val="600"/>
              </a:spcBef>
            </a:pPr>
            <a:r>
              <a:rPr lang="en-US" altLang="ja-JP" sz="1600" i="1" dirty="0"/>
              <a:t>q</a:t>
            </a:r>
            <a:r>
              <a:rPr lang="ja-JP" altLang="en-US" sz="1600" i="1" dirty="0"/>
              <a:t>までの総和と</a:t>
            </a:r>
            <a:r>
              <a:rPr lang="en-US" altLang="ja-JP" sz="1600" i="1" dirty="0"/>
              <a:t>p</a:t>
            </a:r>
            <a:r>
              <a:rPr lang="ja-JP" altLang="en-US" sz="1600" i="1" dirty="0"/>
              <a:t>の画素値を，</a:t>
            </a:r>
            <a:r>
              <a:rPr lang="en-US" altLang="ja-JP" sz="1600" i="1" dirty="0"/>
              <a:t>p</a:t>
            </a:r>
            <a:r>
              <a:rPr lang="ja-JP" altLang="en-US" sz="1600" i="1" dirty="0"/>
              <a:t>までの総和として記入</a:t>
            </a:r>
            <a:endParaRPr lang="en-US" altLang="ja-JP" sz="1600" i="1" dirty="0"/>
          </a:p>
          <a:p>
            <a:pPr lvl="2">
              <a:lnSpc>
                <a:spcPct val="100000"/>
              </a:lnSpc>
              <a:spcBef>
                <a:spcPts val="600"/>
              </a:spcBef>
            </a:pPr>
            <a:r>
              <a:rPr lang="ja-JP" altLang="en-US" sz="1600" i="1" dirty="0"/>
              <a:t>画素</a:t>
            </a:r>
            <a:r>
              <a:rPr lang="en-US" altLang="ja-JP" sz="1600" i="1" dirty="0"/>
              <a:t>p</a:t>
            </a:r>
            <a:r>
              <a:rPr lang="ja-JP" altLang="en-US" sz="1600" i="1" dirty="0"/>
              <a:t>の直前の画素として，</a:t>
            </a:r>
            <a:r>
              <a:rPr lang="en-US" altLang="ja-JP" sz="1600" i="1" dirty="0"/>
              <a:t>q</a:t>
            </a:r>
            <a:r>
              <a:rPr lang="ja-JP" altLang="en-US" sz="1600" i="1" dirty="0"/>
              <a:t>をマーク</a:t>
            </a:r>
            <a:endParaRPr lang="en-US" altLang="ja-JP" sz="1600" i="1" dirty="0"/>
          </a:p>
          <a:p>
            <a:pPr lvl="1">
              <a:lnSpc>
                <a:spcPct val="100000"/>
              </a:lnSpc>
              <a:spcBef>
                <a:spcPts val="600"/>
              </a:spcBef>
            </a:pPr>
            <a:r>
              <a:rPr lang="en-US" altLang="ja-JP" sz="1800" i="1" dirty="0"/>
              <a:t>H</a:t>
            </a:r>
            <a:r>
              <a:rPr lang="ja-JP" altLang="en-US" sz="1800" i="1" dirty="0"/>
              <a:t>行目において総和が最小の画素から上向きにたどると，</a:t>
            </a:r>
            <a:r>
              <a:rPr lang="en-US" altLang="ja-JP" sz="1800" i="1" dirty="0"/>
              <a:t>Seam</a:t>
            </a:r>
            <a:r>
              <a:rPr lang="ja-JP" altLang="en-US" sz="1800" i="1" dirty="0"/>
              <a:t>が</a:t>
            </a:r>
            <a:r>
              <a:rPr lang="ja-JP" altLang="en-US" sz="1800" i="1" dirty="0" smtClean="0"/>
              <a:t>得られる</a:t>
            </a:r>
            <a:endParaRPr lang="en-US" altLang="ja-JP" sz="1800" i="1" dirty="0"/>
          </a:p>
        </p:txBody>
      </p:sp>
      <p:graphicFrame>
        <p:nvGraphicFramePr>
          <p:cNvPr id="14" name="表 4">
            <a:extLst>
              <a:ext uri="{FF2B5EF4-FFF2-40B4-BE49-F238E27FC236}">
                <a16:creationId xmlns:a16="http://schemas.microsoft.com/office/drawing/2014/main" id="{4C15CD88-EAD9-4BB5-BBF6-EF53A6BB35C2}"/>
              </a:ext>
            </a:extLst>
          </p:cNvPr>
          <p:cNvGraphicFramePr>
            <a:graphicFrameLocks noGrp="1"/>
          </p:cNvGraphicFramePr>
          <p:nvPr>
            <p:extLst>
              <p:ext uri="{D42A27DB-BD31-4B8C-83A1-F6EECF244321}">
                <p14:modId xmlns:p14="http://schemas.microsoft.com/office/powerpoint/2010/main" val="3105854398"/>
              </p:ext>
            </p:extLst>
          </p:nvPr>
        </p:nvGraphicFramePr>
        <p:xfrm>
          <a:off x="7497391" y="3136748"/>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graphicFrame>
        <p:nvGraphicFramePr>
          <p:cNvPr id="8" name="表 8">
            <a:extLst>
              <a:ext uri="{FF2B5EF4-FFF2-40B4-BE49-F238E27FC236}">
                <a16:creationId xmlns:a16="http://schemas.microsoft.com/office/drawing/2014/main" id="{97A21BE0-C2D2-4736-AED4-7C0490E818BB}"/>
              </a:ext>
            </a:extLst>
          </p:cNvPr>
          <p:cNvGraphicFramePr>
            <a:graphicFrameLocks noGrp="1"/>
          </p:cNvGraphicFramePr>
          <p:nvPr>
            <p:extLst>
              <p:ext uri="{D42A27DB-BD31-4B8C-83A1-F6EECF244321}">
                <p14:modId xmlns:p14="http://schemas.microsoft.com/office/powerpoint/2010/main" val="1146159341"/>
              </p:ext>
            </p:extLst>
          </p:nvPr>
        </p:nvGraphicFramePr>
        <p:xfrm>
          <a:off x="6677894"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a</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b</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6" name="タイトル 1">
            <a:extLst>
              <a:ext uri="{FF2B5EF4-FFF2-40B4-BE49-F238E27FC236}">
                <a16:creationId xmlns:a16="http://schemas.microsoft.com/office/drawing/2014/main" id="{14D2CBF7-C263-47B4-A654-48FC73E96C1D}"/>
              </a:ext>
            </a:extLst>
          </p:cNvPr>
          <p:cNvSpPr txBox="1">
            <a:spLocks/>
          </p:cNvSpPr>
          <p:nvPr/>
        </p:nvSpPr>
        <p:spPr>
          <a:xfrm>
            <a:off x="6338763"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600" dirty="0"/>
              <a:t>P</a:t>
            </a:r>
            <a:r>
              <a:rPr lang="ja-JP" altLang="en-US" sz="1600" dirty="0"/>
              <a:t>の上の行にある</a:t>
            </a:r>
            <a:r>
              <a:rPr lang="en-US" altLang="ja-JP" sz="1600" dirty="0" err="1"/>
              <a:t>abc</a:t>
            </a:r>
            <a:r>
              <a:rPr lang="ja-JP" altLang="en-US" sz="1600" dirty="0"/>
              <a:t>から総和が最小のものを検索</a:t>
            </a:r>
          </a:p>
        </p:txBody>
      </p:sp>
      <p:graphicFrame>
        <p:nvGraphicFramePr>
          <p:cNvPr id="17" name="表 8">
            <a:extLst>
              <a:ext uri="{FF2B5EF4-FFF2-40B4-BE49-F238E27FC236}">
                <a16:creationId xmlns:a16="http://schemas.microsoft.com/office/drawing/2014/main" id="{7D060277-C71A-49E7-B609-CAA20DD7C006}"/>
              </a:ext>
            </a:extLst>
          </p:cNvPr>
          <p:cNvGraphicFramePr>
            <a:graphicFrameLocks noGrp="1"/>
          </p:cNvGraphicFramePr>
          <p:nvPr>
            <p:extLst>
              <p:ext uri="{D42A27DB-BD31-4B8C-83A1-F6EECF244321}">
                <p14:modId xmlns:p14="http://schemas.microsoft.com/office/powerpoint/2010/main" val="2447043676"/>
              </p:ext>
            </p:extLst>
          </p:nvPr>
        </p:nvGraphicFramePr>
        <p:xfrm>
          <a:off x="9752218"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8" name="タイトル 1">
            <a:extLst>
              <a:ext uri="{FF2B5EF4-FFF2-40B4-BE49-F238E27FC236}">
                <a16:creationId xmlns:a16="http://schemas.microsoft.com/office/drawing/2014/main" id="{90180F03-F2A0-4688-B0A8-7D9C41A6EB2F}"/>
              </a:ext>
            </a:extLst>
          </p:cNvPr>
          <p:cNvSpPr txBox="1">
            <a:spLocks/>
          </p:cNvSpPr>
          <p:nvPr/>
        </p:nvSpPr>
        <p:spPr>
          <a:xfrm>
            <a:off x="9413087"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発見した画素をマークし，</a:t>
            </a:r>
            <a:r>
              <a:rPr lang="en-US" altLang="ja-JP" sz="1600" dirty="0"/>
              <a:t>p</a:t>
            </a:r>
            <a:r>
              <a:rPr lang="ja-JP" altLang="en-US" sz="1600" dirty="0"/>
              <a:t>の総和を更新</a:t>
            </a:r>
          </a:p>
        </p:txBody>
      </p:sp>
      <p:cxnSp>
        <p:nvCxnSpPr>
          <p:cNvPr id="20" name="直線矢印コネクタ 19">
            <a:extLst>
              <a:ext uri="{FF2B5EF4-FFF2-40B4-BE49-F238E27FC236}">
                <a16:creationId xmlns:a16="http://schemas.microsoft.com/office/drawing/2014/main" id="{0522AF5A-1BD3-41C1-873B-7108C9513570}"/>
              </a:ext>
            </a:extLst>
          </p:cNvPr>
          <p:cNvCxnSpPr>
            <a:cxnSpLocks/>
          </p:cNvCxnSpPr>
          <p:nvPr/>
        </p:nvCxnSpPr>
        <p:spPr>
          <a:xfrm>
            <a:off x="10385425" y="908050"/>
            <a:ext cx="212725" cy="25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5404851-7718-428D-816F-A319BF3EE9EB}"/>
              </a:ext>
            </a:extLst>
          </p:cNvPr>
          <p:cNvSpPr/>
          <p:nvPr/>
        </p:nvSpPr>
        <p:spPr>
          <a:xfrm>
            <a:off x="6920345" y="581891"/>
            <a:ext cx="1246910"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DB38BCBE-A955-461E-B41E-C476916D228F}"/>
              </a:ext>
            </a:extLst>
          </p:cNvPr>
          <p:cNvSpPr txBox="1">
            <a:spLocks/>
          </p:cNvSpPr>
          <p:nvPr/>
        </p:nvSpPr>
        <p:spPr>
          <a:xfrm>
            <a:off x="7497391" y="6213763"/>
            <a:ext cx="367807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一番下の行の総和最小の画素から上向きにたどる</a:t>
            </a:r>
          </a:p>
        </p:txBody>
      </p:sp>
      <p:sp>
        <p:nvSpPr>
          <p:cNvPr id="25" name="楕円 24">
            <a:extLst>
              <a:ext uri="{FF2B5EF4-FFF2-40B4-BE49-F238E27FC236}">
                <a16:creationId xmlns:a16="http://schemas.microsoft.com/office/drawing/2014/main" id="{6B495815-52B3-40F0-B617-E55B53F19899}"/>
              </a:ext>
            </a:extLst>
          </p:cNvPr>
          <p:cNvSpPr/>
          <p:nvPr/>
        </p:nvSpPr>
        <p:spPr>
          <a:xfrm>
            <a:off x="8499764" y="5697258"/>
            <a:ext cx="498763"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E779A0E-DDFD-4785-B6E1-EFC60C26DD4C}"/>
              </a:ext>
            </a:extLst>
          </p:cNvPr>
          <p:cNvSpPr/>
          <p:nvPr/>
        </p:nvSpPr>
        <p:spPr>
          <a:xfrm>
            <a:off x="8398625" y="3380219"/>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5731520" y="1023497"/>
            <a:ext cx="960519" cy="369332"/>
          </a:xfrm>
          <a:prstGeom prst="rect">
            <a:avLst/>
          </a:prstGeom>
        </p:spPr>
        <p:txBody>
          <a:bodyPr wrap="none">
            <a:spAutoFit/>
          </a:bodyPr>
          <a:lstStyle/>
          <a:p>
            <a:r>
              <a:rPr lang="en-US" altLang="ja-JP" dirty="0" err="1"/>
              <a:t>i</a:t>
            </a:r>
            <a:r>
              <a:rPr lang="en-US" altLang="ja-JP" dirty="0"/>
              <a:t> </a:t>
            </a:r>
            <a:r>
              <a:rPr lang="ja-JP" altLang="en-US" dirty="0" smtClean="0"/>
              <a:t>行目</a:t>
            </a:r>
            <a:r>
              <a:rPr lang="ja-JP" altLang="en-US" dirty="0"/>
              <a:t>→</a:t>
            </a:r>
          </a:p>
        </p:txBody>
      </p:sp>
      <p:sp>
        <p:nvSpPr>
          <p:cNvPr id="15" name="正方形/長方形 14"/>
          <p:cNvSpPr/>
          <p:nvPr/>
        </p:nvSpPr>
        <p:spPr>
          <a:xfrm>
            <a:off x="8791699" y="1023497"/>
            <a:ext cx="960519" cy="369332"/>
          </a:xfrm>
          <a:prstGeom prst="rect">
            <a:avLst/>
          </a:prstGeom>
        </p:spPr>
        <p:txBody>
          <a:bodyPr wrap="none">
            <a:spAutoFit/>
          </a:bodyPr>
          <a:lstStyle/>
          <a:p>
            <a:r>
              <a:rPr lang="en-US" altLang="ja-JP" dirty="0" err="1"/>
              <a:t>i</a:t>
            </a:r>
            <a:r>
              <a:rPr lang="en-US" altLang="ja-JP" dirty="0"/>
              <a:t> </a:t>
            </a:r>
            <a:r>
              <a:rPr lang="ja-JP" altLang="en-US" dirty="0" smtClean="0"/>
              <a:t>行目</a:t>
            </a:r>
            <a:r>
              <a:rPr lang="ja-JP" altLang="en-US" dirty="0"/>
              <a:t>→</a:t>
            </a:r>
          </a:p>
        </p:txBody>
      </p:sp>
    </p:spTree>
    <p:extLst>
      <p:ext uri="{BB962C8B-B14F-4D97-AF65-F5344CB8AC3E}">
        <p14:creationId xmlns:p14="http://schemas.microsoft.com/office/powerpoint/2010/main" val="10771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lang="ja-JP" altLang="en-US" b="1" dirty="0" smtClean="0"/>
              <a:t>野球ボール</a:t>
            </a:r>
            <a:r>
              <a:rPr lang="ja-JP" altLang="en-US" b="1" dirty="0"/>
              <a:t>の</a:t>
            </a:r>
            <a:r>
              <a:rPr lang="ja-JP" altLang="en-US" b="1" dirty="0" smtClean="0"/>
              <a:t>回転速度・回転軸推定</a:t>
            </a:r>
            <a:endParaRPr kumimoji="1" lang="ja-JP" altLang="en-US" b="1" dirty="0"/>
          </a:p>
        </p:txBody>
      </p:sp>
    </p:spTree>
    <p:extLst>
      <p:ext uri="{BB962C8B-B14F-4D97-AF65-F5344CB8AC3E}">
        <p14:creationId xmlns:p14="http://schemas.microsoft.com/office/powerpoint/2010/main" val="641125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8211" y="213600"/>
            <a:ext cx="10181165" cy="696232"/>
          </a:xfrm>
        </p:spPr>
        <p:txBody>
          <a:bodyPr>
            <a:noAutofit/>
          </a:bodyPr>
          <a:lstStyle/>
          <a:p>
            <a:pPr lvl="0"/>
            <a:r>
              <a:rPr lang="en-US" altLang="ja-JP" sz="2400" dirty="0">
                <a:latin typeface="游ゴシック" panose="020B0400000000000000" pitchFamily="50" charset="-128"/>
                <a:ea typeface="游ゴシック" panose="020B0400000000000000" pitchFamily="50" charset="-128"/>
              </a:rPr>
              <a:t>Automatic spin measurements for pitched Baseballs via consumer-grade high-speed cameras, </a:t>
            </a:r>
            <a:r>
              <a:rPr kumimoji="0" lang="ja-JP" altLang="ja-JP" sz="2400" dirty="0">
                <a:solidFill>
                  <a:srgbClr val="222222"/>
                </a:solidFill>
                <a:latin typeface="游ゴシック" panose="020B0400000000000000" pitchFamily="50" charset="-128"/>
                <a:ea typeface="游ゴシック" panose="020B0400000000000000" pitchFamily="50" charset="-128"/>
              </a:rPr>
              <a:t>Signal, Image and Video Processing</a:t>
            </a:r>
            <a:r>
              <a:rPr kumimoji="0" lang="en-US" altLang="ja-JP" sz="2400" dirty="0">
                <a:solidFill>
                  <a:srgbClr val="222222"/>
                </a:solidFill>
                <a:latin typeface="游ゴシック" panose="020B0400000000000000" pitchFamily="50" charset="-128"/>
                <a:ea typeface="游ゴシック" panose="020B0400000000000000" pitchFamily="50" charset="-128"/>
              </a:rPr>
              <a:t> 2017.</a:t>
            </a:r>
            <a:r>
              <a:rPr kumimoji="0" lang="ja-JP" altLang="ja-JP" sz="2400" dirty="0">
                <a:latin typeface="游ゴシック" panose="020B0400000000000000" pitchFamily="50" charset="-128"/>
                <a:ea typeface="游ゴシック" panose="020B0400000000000000" pitchFamily="50" charset="-128"/>
              </a:rPr>
              <a:t> </a:t>
            </a:r>
            <a:endParaRPr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1698211" y="1407029"/>
            <a:ext cx="9875735" cy="113632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背景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野球は多くのプロ・アマ競技者が楽しんでいる国民的スポーツ</a:t>
            </a:r>
            <a:r>
              <a:rPr lang="en-US" altLang="ja-JP" dirty="0">
                <a:latin typeface="游ゴシック" panose="020B0400000000000000" pitchFamily="50" charset="-128"/>
                <a:ea typeface="游ゴシック" panose="020B0400000000000000" pitchFamily="50" charset="-128"/>
              </a:rPr>
              <a:t> </a:t>
            </a: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課題</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変化球の</a:t>
            </a:r>
            <a:r>
              <a:rPr lang="ja-JP" altLang="en-US" b="1" dirty="0">
                <a:solidFill>
                  <a:srgbClr val="FF0000"/>
                </a:solidFill>
                <a:latin typeface="游ゴシック" panose="020B0400000000000000" pitchFamily="50" charset="-128"/>
                <a:ea typeface="游ゴシック" panose="020B0400000000000000" pitchFamily="50" charset="-128"/>
              </a:rPr>
              <a:t>回転軸・回転速度</a:t>
            </a:r>
            <a:r>
              <a:rPr lang="ja-JP" altLang="en-US" dirty="0">
                <a:latin typeface="游ゴシック" panose="020B0400000000000000" pitchFamily="50" charset="-128"/>
                <a:ea typeface="游ゴシック" panose="020B0400000000000000" pitchFamily="50" charset="-128"/>
              </a:rPr>
              <a:t>を手軽に知ることは難しい</a:t>
            </a:r>
            <a:endParaRPr lang="en-US" altLang="ja-JP"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提案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消費者レベルの高速度カメラにより回転推定を</a:t>
            </a:r>
            <a:endParaRPr lang="en-US" altLang="ja-JP" dirty="0">
              <a:latin typeface="游ゴシック" panose="020B0400000000000000" pitchFamily="50" charset="-128"/>
              <a:ea typeface="游ゴシック" panose="020B0400000000000000" pitchFamily="50" charset="-128"/>
            </a:endParaRPr>
          </a:p>
        </p:txBody>
      </p:sp>
      <p:sp>
        <p:nvSpPr>
          <p:cNvPr id="6" name="Rectangle 5"/>
          <p:cNvSpPr>
            <a:spLocks noChangeArrowheads="1"/>
          </p:cNvSpPr>
          <p:nvPr/>
        </p:nvSpPr>
        <p:spPr bwMode="auto">
          <a:xfrm>
            <a:off x="6095968" y="120134"/>
            <a:ext cx="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just" defTabSz="1219170" eaLnBrk="0" fontAlgn="base" hangingPunct="0">
              <a:spcBef>
                <a:spcPct val="0"/>
              </a:spcBef>
              <a:spcAft>
                <a:spcPct val="0"/>
              </a:spcAft>
            </a:pPr>
            <a:endParaRPr kumimoji="0" lang="ja-JP" altLang="ja-JP" sz="2400" dirty="0">
              <a:latin typeface="Arial" panose="020B0604020202020204" pitchFamily="34" charset="0"/>
            </a:endParaRPr>
          </a:p>
        </p:txBody>
      </p:sp>
      <p:pic>
        <p:nvPicPr>
          <p:cNvPr id="7" name="図 6"/>
          <p:cNvPicPr>
            <a:picLocks noChangeAspect="1"/>
          </p:cNvPicPr>
          <p:nvPr/>
        </p:nvPicPr>
        <p:blipFill>
          <a:blip r:embed="rId2"/>
          <a:stretch>
            <a:fillRect/>
          </a:stretch>
        </p:blipFill>
        <p:spPr>
          <a:xfrm>
            <a:off x="1698211" y="2708458"/>
            <a:ext cx="7537268" cy="3946343"/>
          </a:xfrm>
          <a:prstGeom prst="rect">
            <a:avLst/>
          </a:prstGeom>
        </p:spPr>
      </p:pic>
      <p:pic>
        <p:nvPicPr>
          <p:cNvPr id="17" name="Picture 2" descr="http://www.igl.ise.shibaura-it.ac.jp/image/2017spinEsti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0656" y="120134"/>
            <a:ext cx="1177555" cy="88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12242"/>
      </p:ext>
    </p:extLst>
  </p:cSld>
  <p:clrMapOvr>
    <a:masterClrMapping/>
  </p:clrMapOvr>
  <mc:AlternateContent xmlns:mc="http://schemas.openxmlformats.org/markup-compatibility/2006" xmlns:p14="http://schemas.microsoft.com/office/powerpoint/2010/main">
    <mc:Choice Requires="p14">
      <p:transition p14:dur="250" advClick="0" advTm="10000">
        <p:fade/>
      </p:transition>
    </mc:Choice>
    <mc:Fallback xmlns="">
      <p:transition advClick="0" advTm="10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263526"/>
            <a:ext cx="11708780" cy="733270"/>
          </a:xfrm>
        </p:spPr>
        <p:txBody>
          <a:bodyPr/>
          <a:lstStyle/>
          <a:p>
            <a:r>
              <a:rPr kumimoji="1" lang="ja-JP" altLang="en-US" dirty="0" smtClean="0"/>
              <a:t>動画中の動く物体の抽出</a:t>
            </a:r>
            <a:endParaRPr kumimoji="1" lang="ja-JP" altLang="en-US" dirty="0"/>
          </a:p>
        </p:txBody>
      </p:sp>
      <p:sp>
        <p:nvSpPr>
          <p:cNvPr id="3" name="コンテンツ プレースホルダー 2"/>
          <p:cNvSpPr>
            <a:spLocks noGrp="1"/>
          </p:cNvSpPr>
          <p:nvPr>
            <p:ph idx="1"/>
          </p:nvPr>
        </p:nvSpPr>
        <p:spPr>
          <a:xfrm>
            <a:off x="483220" y="996796"/>
            <a:ext cx="11708780" cy="1434347"/>
          </a:xfrm>
        </p:spPr>
        <p:txBody>
          <a:bodyPr>
            <a:normAutofit/>
          </a:bodyPr>
          <a:lstStyle/>
          <a:p>
            <a:r>
              <a:rPr kumimoji="1" lang="ja-JP" altLang="en-US" sz="2000" dirty="0" smtClean="0"/>
              <a:t>三脚による固定を仮定</a:t>
            </a:r>
            <a:endParaRPr kumimoji="1" lang="en-US" altLang="ja-JP" sz="2000" dirty="0" smtClean="0"/>
          </a:p>
          <a:p>
            <a:r>
              <a:rPr lang="ja-JP" altLang="en-US" sz="2000" dirty="0" smtClean="0"/>
              <a:t>動画内で動く物体に関する画素のみを抽出したい</a:t>
            </a:r>
            <a:r>
              <a:rPr lang="ja-JP" altLang="en-US" sz="2000" dirty="0"/>
              <a:t>・・</a:t>
            </a:r>
            <a:r>
              <a:rPr lang="ja-JP" altLang="en-US" sz="2000" dirty="0" smtClean="0"/>
              <a:t>・</a:t>
            </a:r>
            <a:endParaRPr lang="en-US" altLang="ja-JP" sz="2000" dirty="0" smtClean="0"/>
          </a:p>
        </p:txBody>
      </p:sp>
      <p:grpSp>
        <p:nvGrpSpPr>
          <p:cNvPr id="8" name="グループ化 7"/>
          <p:cNvGrpSpPr/>
          <p:nvPr/>
        </p:nvGrpSpPr>
        <p:grpSpPr>
          <a:xfrm>
            <a:off x="1232808" y="3273582"/>
            <a:ext cx="9115878" cy="3468569"/>
            <a:chOff x="637722" y="2532743"/>
            <a:chExt cx="10795886" cy="4107808"/>
          </a:xfrm>
        </p:grpSpPr>
        <p:pic>
          <p:nvPicPr>
            <p:cNvPr id="4" name="愛宕data1_curce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7722" y="2532743"/>
              <a:ext cx="2852644" cy="4107808"/>
            </a:xfrm>
            <a:prstGeom prst="rect">
              <a:avLst/>
            </a:prstGeom>
          </p:spPr>
        </p:pic>
        <p:pic>
          <p:nvPicPr>
            <p:cNvPr id="5" name="愛宕data1_curce1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580964" y="2532743"/>
              <a:ext cx="2852644" cy="4107808"/>
            </a:xfrm>
            <a:prstGeom prst="rect">
              <a:avLst/>
            </a:prstGeom>
          </p:spPr>
        </p:pic>
        <p:sp>
          <p:nvSpPr>
            <p:cNvPr id="6" name="右矢印 5"/>
            <p:cNvSpPr/>
            <p:nvPr/>
          </p:nvSpPr>
          <p:spPr>
            <a:xfrm>
              <a:off x="3849307" y="4281847"/>
              <a:ext cx="4397829"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正方形/長方形 8"/>
          <p:cNvSpPr/>
          <p:nvPr/>
        </p:nvSpPr>
        <p:spPr>
          <a:xfrm>
            <a:off x="551561" y="1964084"/>
            <a:ext cx="8186857" cy="1200329"/>
          </a:xfrm>
          <a:prstGeom prst="rect">
            <a:avLst/>
          </a:prstGeom>
        </p:spPr>
        <p:txBody>
          <a:bodyPr wrap="none">
            <a:spAutoFit/>
          </a:bodyPr>
          <a:lstStyle/>
          <a:p>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背景</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差分方</a:t>
            </a:r>
            <a:endParaRPr lang="en-US" altLang="ja-JP" sz="2400" b="1"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背景画像（動画の平均画像など）を作成</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画像</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との</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差が閾値以上なら動きのある画素として抽出</a:t>
            </a:r>
            <a:endParaRPr lang="en-US" altLang="ja-JP" sz="24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4990" y="3273581"/>
            <a:ext cx="2291513" cy="3448962"/>
          </a:xfrm>
          <a:prstGeom prst="rect">
            <a:avLst/>
          </a:prstGeom>
        </p:spPr>
      </p:pic>
    </p:spTree>
    <p:extLst>
      <p:ext uri="{BB962C8B-B14F-4D97-AF65-F5344CB8AC3E}">
        <p14:creationId xmlns:p14="http://schemas.microsoft.com/office/powerpoint/2010/main" val="6142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7820F-CD19-4A6C-93E8-260BD1F24BD0}"/>
              </a:ext>
            </a:extLst>
          </p:cNvPr>
          <p:cNvSpPr>
            <a:spLocks noGrp="1"/>
          </p:cNvSpPr>
          <p:nvPr>
            <p:ph type="title"/>
          </p:nvPr>
        </p:nvSpPr>
        <p:spPr/>
        <p:txBody>
          <a:bodyPr/>
          <a:lstStyle/>
          <a:p>
            <a:r>
              <a:rPr kumimoji="1" lang="ja-JP" altLang="en-US" dirty="0" smtClean="0"/>
              <a:t>動画中の</a:t>
            </a:r>
            <a:r>
              <a:rPr lang="ja-JP" altLang="en-US" dirty="0" smtClean="0"/>
              <a:t>ボール </a:t>
            </a:r>
            <a:r>
              <a:rPr lang="en-US" altLang="ja-JP" dirty="0" smtClean="0"/>
              <a:t>(</a:t>
            </a:r>
            <a:r>
              <a:rPr lang="ja-JP" altLang="en-US" dirty="0" smtClean="0"/>
              <a:t>円</a:t>
            </a:r>
            <a:r>
              <a:rPr lang="en-US" altLang="ja-JP" dirty="0" smtClean="0"/>
              <a:t>)</a:t>
            </a:r>
            <a:r>
              <a:rPr lang="ja-JP" altLang="en-US" dirty="0" err="1" smtClean="0"/>
              <a:t>の抽</a:t>
            </a:r>
            <a:r>
              <a:rPr lang="ja-JP" altLang="en-US" dirty="0" smtClean="0"/>
              <a:t>出</a:t>
            </a:r>
            <a:endParaRPr kumimoji="1" lang="ja-JP" altLang="en-US" dirty="0"/>
          </a:p>
        </p:txBody>
      </p:sp>
      <p:pic>
        <p:nvPicPr>
          <p:cNvPr id="4" name="愛宕data1_curce1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30" y="3273582"/>
            <a:ext cx="2408728" cy="3468569"/>
          </a:xfrm>
          <a:prstGeom prst="rect">
            <a:avLst/>
          </a:prstGeom>
        </p:spPr>
      </p:pic>
      <p:pic>
        <p:nvPicPr>
          <p:cNvPr id="6" name="愛宕data1_curce1_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4109166" y="3274993"/>
            <a:ext cx="2407748" cy="3467157"/>
          </a:xfrm>
          <a:prstGeom prst="rect">
            <a:avLst/>
          </a:prstGeom>
        </p:spPr>
      </p:pic>
      <p:sp>
        <p:nvSpPr>
          <p:cNvPr id="7" name="コンテンツ プレースホルダー 6"/>
          <p:cNvSpPr>
            <a:spLocks noGrp="1"/>
          </p:cNvSpPr>
          <p:nvPr>
            <p:ph idx="1"/>
          </p:nvPr>
        </p:nvSpPr>
        <p:spPr>
          <a:xfrm>
            <a:off x="278781" y="1343723"/>
            <a:ext cx="11708780" cy="601192"/>
          </a:xfrm>
        </p:spPr>
        <p:txBody>
          <a:bodyPr>
            <a:normAutofit/>
          </a:bodyPr>
          <a:lstStyle/>
          <a:p>
            <a:r>
              <a:rPr kumimoji="1" lang="ja-JP" altLang="en-US" sz="2400" dirty="0" smtClean="0"/>
              <a:t>動画から円状の領域を抽出したい</a:t>
            </a:r>
            <a:r>
              <a:rPr kumimoji="1" lang="en-US" altLang="ja-JP" sz="2400" dirty="0" smtClean="0"/>
              <a:t>…</a:t>
            </a:r>
          </a:p>
        </p:txBody>
      </p:sp>
      <p:sp>
        <p:nvSpPr>
          <p:cNvPr id="8" name="正方形/長方形 7"/>
          <p:cNvSpPr/>
          <p:nvPr/>
        </p:nvSpPr>
        <p:spPr>
          <a:xfrm>
            <a:off x="464475" y="1953508"/>
            <a:ext cx="11059868" cy="830997"/>
          </a:xfrm>
          <a:prstGeom prst="rect">
            <a:avLst/>
          </a:prstGeom>
        </p:spPr>
        <p:txBody>
          <a:bodyPr wrap="square">
            <a:spAutoFit/>
          </a:bodyPr>
          <a:lstStyle/>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方法１</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テンプレートマッチング</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テンプレートと似た局所領域を検索</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方法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2  </a:t>
            </a:r>
            <a:r>
              <a:rPr lang="en-US" altLang="ja-JP" sz="2400" b="1" dirty="0" smtClean="0">
                <a:latin typeface="游ゴシック" panose="020B0400000000000000" pitchFamily="50" charset="-128"/>
                <a:ea typeface="游ゴシック" panose="020B0400000000000000" pitchFamily="50" charset="-128"/>
                <a:sym typeface="Wingdings" panose="05000000000000000000" pitchFamily="2" charset="2"/>
              </a:rPr>
              <a:t>Hough</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変換</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パラメータ空間における投票を行う</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p>
        </p:txBody>
      </p:sp>
      <p:sp>
        <p:nvSpPr>
          <p:cNvPr id="9" name="正方形/長方形 8"/>
          <p:cNvSpPr/>
          <p:nvPr/>
        </p:nvSpPr>
        <p:spPr>
          <a:xfrm>
            <a:off x="7520604" y="4546201"/>
            <a:ext cx="4325499" cy="923330"/>
          </a:xfrm>
          <a:prstGeom prst="rect">
            <a:avLst/>
          </a:prstGeom>
        </p:spPr>
        <p:txBody>
          <a:bodyPr wrap="square">
            <a:spAutoFit/>
          </a:bodyPr>
          <a:lstStyle/>
          <a:p>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それぞれ講義にて解説します</a:t>
            </a:r>
            <a:endParaRPr lang="en-US" altLang="ja-JP"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Hough</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変換についてはプログラミング課題として出題します</a:t>
            </a:r>
            <a:endParaRPr lang="en-US" altLang="ja-JP"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spTree>
    <p:extLst>
      <p:ext uri="{BB962C8B-B14F-4D97-AF65-F5344CB8AC3E}">
        <p14:creationId xmlns:p14="http://schemas.microsoft.com/office/powerpoint/2010/main" val="25057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6"/>
                </p:tgtEl>
              </p:cMediaNode>
            </p:video>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509462"/>
            <a:ext cx="11708780" cy="733270"/>
          </a:xfrm>
        </p:spPr>
        <p:txBody>
          <a:bodyPr>
            <a:normAutofit/>
          </a:bodyPr>
          <a:lstStyle/>
          <a:p>
            <a:r>
              <a:rPr kumimoji="1" lang="ja-JP" altLang="en-US" sz="4000" dirty="0" smtClean="0"/>
              <a:t>ボール動画から回転速度を推定</a:t>
            </a:r>
            <a:endParaRPr kumimoji="1" lang="ja-JP" altLang="en-US" sz="4000" dirty="0"/>
          </a:p>
        </p:txBody>
      </p:sp>
      <p:sp>
        <p:nvSpPr>
          <p:cNvPr id="3" name="コンテンツ プレースホルダー 2"/>
          <p:cNvSpPr>
            <a:spLocks noGrp="1"/>
          </p:cNvSpPr>
          <p:nvPr>
            <p:ph idx="1"/>
          </p:nvPr>
        </p:nvSpPr>
        <p:spPr>
          <a:xfrm>
            <a:off x="456581" y="1242732"/>
            <a:ext cx="11708780" cy="1031178"/>
          </a:xfrm>
        </p:spPr>
        <p:txBody>
          <a:bodyPr>
            <a:normAutofit/>
          </a:bodyPr>
          <a:lstStyle/>
          <a:p>
            <a:r>
              <a:rPr lang="ja-JP" altLang="en-US" sz="2400" dirty="0" smtClean="0"/>
              <a:t>ボール</a:t>
            </a:r>
            <a:r>
              <a:rPr lang="ja-JP" altLang="en-US" sz="2400" dirty="0"/>
              <a:t>追跡に</a:t>
            </a:r>
            <a:r>
              <a:rPr lang="ja-JP" altLang="en-US" sz="2400" dirty="0" smtClean="0"/>
              <a:t>よりボール</a:t>
            </a:r>
            <a:r>
              <a:rPr lang="ja-JP" altLang="en-US" sz="2400" dirty="0"/>
              <a:t>領域</a:t>
            </a:r>
            <a:r>
              <a:rPr lang="ja-JP" altLang="en-US" sz="2400" dirty="0" smtClean="0"/>
              <a:t>を切り出した動画</a:t>
            </a:r>
            <a:r>
              <a:rPr lang="ja-JP" altLang="en-US" sz="2400" dirty="0"/>
              <a:t>を作成</a:t>
            </a:r>
            <a:r>
              <a:rPr lang="ja-JP" altLang="en-US" sz="2400" dirty="0" smtClean="0"/>
              <a:t>できた</a:t>
            </a:r>
            <a:endParaRPr lang="en-US" altLang="ja-JP" sz="2400" dirty="0" smtClean="0"/>
          </a:p>
          <a:p>
            <a:r>
              <a:rPr kumimoji="1" lang="ja-JP" altLang="en-US" sz="2400" dirty="0"/>
              <a:t>回転</a:t>
            </a:r>
            <a:r>
              <a:rPr kumimoji="1" lang="ja-JP" altLang="en-US" sz="2400" dirty="0" smtClean="0"/>
              <a:t>速度をどうやって求める？？</a:t>
            </a:r>
            <a:endParaRPr kumimoji="1" lang="en-US" altLang="ja-JP" sz="2400" dirty="0" smtClean="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109189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47126" b="47126"/>
          <a:stretch/>
        </p:blipFill>
        <p:spPr>
          <a:xfrm>
            <a:off x="3985393" y="2711296"/>
            <a:ext cx="3189697" cy="3189697"/>
          </a:xfrm>
          <a:prstGeom prst="rect">
            <a:avLst/>
          </a:prstGeom>
        </p:spPr>
      </p:pic>
      <p:pic>
        <p:nvPicPr>
          <p:cNvPr id="5" name="図 4"/>
          <p:cNvPicPr>
            <a:picLocks noChangeAspect="1"/>
          </p:cNvPicPr>
          <p:nvPr/>
        </p:nvPicPr>
        <p:blipFill>
          <a:blip r:embed="rId3"/>
          <a:stretch>
            <a:fillRect/>
          </a:stretch>
        </p:blipFill>
        <p:spPr>
          <a:xfrm>
            <a:off x="731141" y="2535987"/>
            <a:ext cx="546983" cy="546983"/>
          </a:xfrm>
          <a:prstGeom prst="rect">
            <a:avLst/>
          </a:prstGeom>
        </p:spPr>
      </p:pic>
      <p:pic>
        <p:nvPicPr>
          <p:cNvPr id="6" name="図 5"/>
          <p:cNvPicPr>
            <a:picLocks noChangeAspect="1"/>
          </p:cNvPicPr>
          <p:nvPr/>
        </p:nvPicPr>
        <p:blipFill>
          <a:blip r:embed="rId4"/>
          <a:stretch>
            <a:fillRect/>
          </a:stretch>
        </p:blipFill>
        <p:spPr>
          <a:xfrm>
            <a:off x="731141" y="3203773"/>
            <a:ext cx="546983" cy="546983"/>
          </a:xfrm>
          <a:prstGeom prst="rect">
            <a:avLst/>
          </a:prstGeom>
        </p:spPr>
      </p:pic>
      <p:pic>
        <p:nvPicPr>
          <p:cNvPr id="7" name="図 6"/>
          <p:cNvPicPr>
            <a:picLocks noChangeAspect="1"/>
          </p:cNvPicPr>
          <p:nvPr/>
        </p:nvPicPr>
        <p:blipFill>
          <a:blip r:embed="rId5"/>
          <a:stretch>
            <a:fillRect/>
          </a:stretch>
        </p:blipFill>
        <p:spPr>
          <a:xfrm>
            <a:off x="731141" y="3871559"/>
            <a:ext cx="546983" cy="546983"/>
          </a:xfrm>
          <a:prstGeom prst="rect">
            <a:avLst/>
          </a:prstGeom>
        </p:spPr>
      </p:pic>
      <p:pic>
        <p:nvPicPr>
          <p:cNvPr id="8" name="図 7"/>
          <p:cNvPicPr>
            <a:picLocks noChangeAspect="1"/>
          </p:cNvPicPr>
          <p:nvPr/>
        </p:nvPicPr>
        <p:blipFill>
          <a:blip r:embed="rId6"/>
          <a:stretch>
            <a:fillRect/>
          </a:stretch>
        </p:blipFill>
        <p:spPr>
          <a:xfrm>
            <a:off x="731141" y="4539345"/>
            <a:ext cx="546983" cy="546983"/>
          </a:xfrm>
          <a:prstGeom prst="rect">
            <a:avLst/>
          </a:prstGeom>
        </p:spPr>
      </p:pic>
      <p:pic>
        <p:nvPicPr>
          <p:cNvPr id="9" name="図 8"/>
          <p:cNvPicPr>
            <a:picLocks noChangeAspect="1"/>
          </p:cNvPicPr>
          <p:nvPr/>
        </p:nvPicPr>
        <p:blipFill>
          <a:blip r:embed="rId7"/>
          <a:stretch>
            <a:fillRect/>
          </a:stretch>
        </p:blipFill>
        <p:spPr>
          <a:xfrm>
            <a:off x="731141" y="5207131"/>
            <a:ext cx="546983" cy="546983"/>
          </a:xfrm>
          <a:prstGeom prst="rect">
            <a:avLst/>
          </a:prstGeom>
        </p:spPr>
      </p:pic>
      <p:pic>
        <p:nvPicPr>
          <p:cNvPr id="10" name="図 9"/>
          <p:cNvPicPr>
            <a:picLocks noChangeAspect="1"/>
          </p:cNvPicPr>
          <p:nvPr/>
        </p:nvPicPr>
        <p:blipFill>
          <a:blip r:embed="rId8"/>
          <a:stretch>
            <a:fillRect/>
          </a:stretch>
        </p:blipFill>
        <p:spPr>
          <a:xfrm>
            <a:off x="1702691" y="3055517"/>
            <a:ext cx="546983" cy="546983"/>
          </a:xfrm>
          <a:prstGeom prst="rect">
            <a:avLst/>
          </a:prstGeom>
        </p:spPr>
      </p:pic>
      <p:pic>
        <p:nvPicPr>
          <p:cNvPr id="11" name="図 10"/>
          <p:cNvPicPr>
            <a:picLocks noChangeAspect="1"/>
          </p:cNvPicPr>
          <p:nvPr/>
        </p:nvPicPr>
        <p:blipFill>
          <a:blip r:embed="rId9"/>
          <a:stretch>
            <a:fillRect/>
          </a:stretch>
        </p:blipFill>
        <p:spPr>
          <a:xfrm>
            <a:off x="1702691" y="4391089"/>
            <a:ext cx="546983" cy="546983"/>
          </a:xfrm>
          <a:prstGeom prst="rect">
            <a:avLst/>
          </a:prstGeom>
        </p:spPr>
      </p:pic>
      <p:pic>
        <p:nvPicPr>
          <p:cNvPr id="12" name="図 11"/>
          <p:cNvPicPr>
            <a:picLocks noChangeAspect="1"/>
          </p:cNvPicPr>
          <p:nvPr/>
        </p:nvPicPr>
        <p:blipFill>
          <a:blip r:embed="rId10"/>
          <a:stretch>
            <a:fillRect/>
          </a:stretch>
        </p:blipFill>
        <p:spPr>
          <a:xfrm>
            <a:off x="1702691" y="5058875"/>
            <a:ext cx="546983" cy="546983"/>
          </a:xfrm>
          <a:prstGeom prst="rect">
            <a:avLst/>
          </a:prstGeom>
        </p:spPr>
      </p:pic>
      <p:pic>
        <p:nvPicPr>
          <p:cNvPr id="13" name="図 12"/>
          <p:cNvPicPr>
            <a:picLocks noChangeAspect="1"/>
          </p:cNvPicPr>
          <p:nvPr/>
        </p:nvPicPr>
        <p:blipFill>
          <a:blip r:embed="rId11"/>
          <a:stretch>
            <a:fillRect/>
          </a:stretch>
        </p:blipFill>
        <p:spPr>
          <a:xfrm>
            <a:off x="1702691" y="5726661"/>
            <a:ext cx="546983" cy="546983"/>
          </a:xfrm>
          <a:prstGeom prst="rect">
            <a:avLst/>
          </a:prstGeom>
        </p:spPr>
      </p:pic>
      <p:cxnSp>
        <p:nvCxnSpPr>
          <p:cNvPr id="14" name="カギ線コネクタ 13"/>
          <p:cNvCxnSpPr>
            <a:stCxn id="9" idx="2"/>
            <a:endCxn id="10" idx="0"/>
          </p:cNvCxnSpPr>
          <p:nvPr/>
        </p:nvCxnSpPr>
        <p:spPr>
          <a:xfrm rot="5400000" flipH="1" flipV="1">
            <a:off x="141109" y="3919041"/>
            <a:ext cx="2698597" cy="971550"/>
          </a:xfrm>
          <a:prstGeom prst="bentConnector5">
            <a:avLst>
              <a:gd name="adj1" fmla="val -10589"/>
              <a:gd name="adj2" fmla="val 50000"/>
              <a:gd name="adj3" fmla="val 11200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a:blip r:embed="rId12"/>
          <a:stretch>
            <a:fillRect/>
          </a:stretch>
        </p:blipFill>
        <p:spPr>
          <a:xfrm>
            <a:off x="1702691" y="3723303"/>
            <a:ext cx="546983" cy="546983"/>
          </a:xfrm>
          <a:prstGeom prst="rect">
            <a:avLst/>
          </a:prstGeom>
        </p:spPr>
      </p:pic>
      <p:sp>
        <p:nvSpPr>
          <p:cNvPr id="16" name="正方形/長方形 15"/>
          <p:cNvSpPr/>
          <p:nvPr/>
        </p:nvSpPr>
        <p:spPr>
          <a:xfrm>
            <a:off x="3653891" y="5986430"/>
            <a:ext cx="3649388" cy="718145"/>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smtClean="0">
                <a:solidFill>
                  <a:srgbClr val="333333"/>
                </a:solidFill>
              </a:rPr>
              <a:t>Difference of all </a:t>
            </a:r>
          </a:p>
          <a:p>
            <a:pPr algn="ctr">
              <a:lnSpc>
                <a:spcPts val="2800"/>
              </a:lnSpc>
            </a:pPr>
            <a:r>
              <a:rPr lang="en-US" altLang="ja-JP" sz="3200" b="1" dirty="0" smtClean="0">
                <a:solidFill>
                  <a:srgbClr val="333333"/>
                </a:solidFill>
              </a:rPr>
              <a:t>pairs of frames: D(</a:t>
            </a:r>
            <a:r>
              <a:rPr lang="en-US" altLang="ja-JP" sz="3200" b="1" i="1" dirty="0" err="1" smtClean="0">
                <a:solidFill>
                  <a:srgbClr val="333333"/>
                </a:solidFill>
              </a:rPr>
              <a:t>i,j</a:t>
            </a:r>
            <a:r>
              <a:rPr lang="en-US" altLang="ja-JP" sz="3200" b="1" dirty="0" smtClean="0">
                <a:solidFill>
                  <a:srgbClr val="333333"/>
                </a:solidFill>
              </a:rPr>
              <a:t>)</a:t>
            </a:r>
            <a:endParaRPr lang="ja-JP" altLang="en-US" sz="3200" b="1" dirty="0">
              <a:solidFill>
                <a:srgbClr val="333333"/>
              </a:solidFill>
            </a:endParaRPr>
          </a:p>
        </p:txBody>
      </p:sp>
      <p:grpSp>
        <p:nvGrpSpPr>
          <p:cNvPr id="17" name="グループ化 16"/>
          <p:cNvGrpSpPr/>
          <p:nvPr/>
        </p:nvGrpSpPr>
        <p:grpSpPr>
          <a:xfrm>
            <a:off x="3956260" y="2720852"/>
            <a:ext cx="1621917" cy="852200"/>
            <a:chOff x="4184860" y="2746252"/>
            <a:chExt cx="1621917" cy="852200"/>
          </a:xfrm>
        </p:grpSpPr>
        <p:cxnSp>
          <p:nvCxnSpPr>
            <p:cNvPr id="18" name="直線コネクタ 17"/>
            <p:cNvCxnSpPr/>
            <p:nvPr/>
          </p:nvCxnSpPr>
          <p:spPr>
            <a:xfrm>
              <a:off x="4184860" y="3595110"/>
              <a:ext cx="158348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5806777" y="2746252"/>
              <a:ext cx="0" cy="852200"/>
            </a:xfrm>
            <a:prstGeom prst="line">
              <a:avLst/>
            </a:prstGeom>
            <a:ln w="57150">
              <a:solidFill>
                <a:srgbClr val="FFC000"/>
              </a:solidFill>
              <a:headEnd type="oval"/>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821550" y="6362560"/>
            <a:ext cx="1440065" cy="359073"/>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smtClean="0">
                <a:solidFill>
                  <a:srgbClr val="333333"/>
                </a:solidFill>
              </a:rPr>
              <a:t>Ball Clip</a:t>
            </a:r>
            <a:endParaRPr lang="ja-JP" altLang="en-US" sz="3200" b="1" dirty="0">
              <a:solidFill>
                <a:srgbClr val="333333"/>
              </a:solidFill>
            </a:endParaRPr>
          </a:p>
        </p:txBody>
      </p:sp>
      <p:grpSp>
        <p:nvGrpSpPr>
          <p:cNvPr id="21" name="グループ化 20"/>
          <p:cNvGrpSpPr/>
          <p:nvPr/>
        </p:nvGrpSpPr>
        <p:grpSpPr>
          <a:xfrm>
            <a:off x="716643" y="2711296"/>
            <a:ext cx="4863599" cy="2381404"/>
            <a:chOff x="945243" y="2736696"/>
            <a:chExt cx="4863599" cy="2381404"/>
          </a:xfrm>
        </p:grpSpPr>
        <p:sp>
          <p:nvSpPr>
            <p:cNvPr id="22" name="正方形/長方形 21"/>
            <p:cNvSpPr/>
            <p:nvPr/>
          </p:nvSpPr>
          <p:spPr>
            <a:xfrm>
              <a:off x="945243" y="4562021"/>
              <a:ext cx="556079"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i="1" dirty="0" err="1" smtClean="0">
                  <a:solidFill>
                    <a:schemeClr val="tx1"/>
                  </a:solidFill>
                  <a:latin typeface="Times New Roman" panose="02020603050405020304" pitchFamily="18" charset="0"/>
                  <a:cs typeface="Times New Roman" panose="02020603050405020304" pitchFamily="18" charset="0"/>
                </a:rPr>
                <a:t>i</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sp>
          <p:nvSpPr>
            <p:cNvPr id="23" name="正方形/長方形 22"/>
            <p:cNvSpPr/>
            <p:nvPr/>
          </p:nvSpPr>
          <p:spPr>
            <a:xfrm>
              <a:off x="1961243" y="3734707"/>
              <a:ext cx="530497"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i="1" dirty="0" err="1">
                  <a:solidFill>
                    <a:schemeClr val="tx1"/>
                  </a:solidFill>
                  <a:latin typeface="Times New Roman" panose="02020603050405020304" pitchFamily="18" charset="0"/>
                  <a:cs typeface="Times New Roman" panose="02020603050405020304" pitchFamily="18" charset="0"/>
                </a:rPr>
                <a:t>j</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cxnSp>
          <p:nvCxnSpPr>
            <p:cNvPr id="24" name="カギ線コネクタ 23"/>
            <p:cNvCxnSpPr>
              <a:stCxn id="22" idx="3"/>
            </p:cNvCxnSpPr>
            <p:nvPr/>
          </p:nvCxnSpPr>
          <p:spPr>
            <a:xfrm flipV="1">
              <a:off x="1501322" y="3594100"/>
              <a:ext cx="2651578" cy="1245961"/>
            </a:xfrm>
            <a:prstGeom prst="bentConnector3">
              <a:avLst>
                <a:gd name="adj1" fmla="val 8217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23" idx="3"/>
              <a:endCxn id="4" idx="0"/>
            </p:cNvCxnSpPr>
            <p:nvPr/>
          </p:nvCxnSpPr>
          <p:spPr>
            <a:xfrm flipV="1">
              <a:off x="2491740" y="2736696"/>
              <a:ext cx="3317102" cy="1276051"/>
            </a:xfrm>
            <a:prstGeom prst="bentConnector4">
              <a:avLst>
                <a:gd name="adj1" fmla="val 25960"/>
                <a:gd name="adj2" fmla="val 117915"/>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5259201" y="2572657"/>
            <a:ext cx="6217970" cy="3577771"/>
            <a:chOff x="5487801" y="2598057"/>
            <a:chExt cx="6217970" cy="3577771"/>
          </a:xfrm>
        </p:grpSpPr>
        <p:pic>
          <p:nvPicPr>
            <p:cNvPr id="27" name="図 26"/>
            <p:cNvPicPr>
              <a:picLocks noChangeAspect="1"/>
            </p:cNvPicPr>
            <p:nvPr/>
          </p:nvPicPr>
          <p:blipFill rotWithShape="1">
            <a:blip r:embed="rId13"/>
            <a:srcRect l="15348" t="25285" r="76910" b="59715"/>
            <a:stretch/>
          </p:blipFill>
          <p:spPr>
            <a:xfrm>
              <a:off x="8369300" y="2641601"/>
              <a:ext cx="3336471" cy="3501236"/>
            </a:xfrm>
            <a:prstGeom prst="rect">
              <a:avLst/>
            </a:prstGeom>
            <a:ln w="88900">
              <a:solidFill>
                <a:srgbClr val="FF0000"/>
              </a:solidFill>
            </a:ln>
          </p:spPr>
        </p:pic>
        <p:sp>
          <p:nvSpPr>
            <p:cNvPr id="28" name="正方形/長方形 27"/>
            <p:cNvSpPr/>
            <p:nvPr/>
          </p:nvSpPr>
          <p:spPr>
            <a:xfrm>
              <a:off x="5487801" y="3298747"/>
              <a:ext cx="644560" cy="60269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6139543" y="2598057"/>
              <a:ext cx="2177143" cy="682172"/>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6124755" y="3899140"/>
              <a:ext cx="2191931" cy="2276688"/>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8136374" y="2604737"/>
            <a:ext cx="1964889" cy="2101406"/>
            <a:chOff x="8364974" y="2630137"/>
            <a:chExt cx="1964889" cy="2101406"/>
          </a:xfrm>
        </p:grpSpPr>
        <p:grpSp>
          <p:nvGrpSpPr>
            <p:cNvPr id="32" name="グループ化 31"/>
            <p:cNvGrpSpPr/>
            <p:nvPr/>
          </p:nvGrpSpPr>
          <p:grpSpPr>
            <a:xfrm>
              <a:off x="8364974" y="2630137"/>
              <a:ext cx="1877298" cy="2016474"/>
              <a:chOff x="4184860" y="2746252"/>
              <a:chExt cx="1632269" cy="848858"/>
            </a:xfrm>
          </p:grpSpPr>
          <p:cxnSp>
            <p:nvCxnSpPr>
              <p:cNvPr id="37" name="直線コネクタ 36"/>
              <p:cNvCxnSpPr/>
              <p:nvPr/>
            </p:nvCxnSpPr>
            <p:spPr>
              <a:xfrm>
                <a:off x="4184860" y="3595110"/>
                <a:ext cx="1565566" cy="0"/>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5817129" y="2746252"/>
                <a:ext cx="0" cy="807425"/>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grpSp>
        <p:cxnSp>
          <p:nvCxnSpPr>
            <p:cNvPr id="33" name="直線コネクタ 32"/>
            <p:cNvCxnSpPr/>
            <p:nvPr/>
          </p:nvCxnSpPr>
          <p:spPr>
            <a:xfrm flipV="1">
              <a:off x="1015654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1032799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0148887" y="4548188"/>
              <a:ext cx="178594" cy="2382"/>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0156031" y="4726781"/>
              <a:ext cx="173832" cy="1"/>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grpSp>
      <p:sp>
        <p:nvSpPr>
          <p:cNvPr id="43" name="正方形/長方形 42"/>
          <p:cNvSpPr/>
          <p:nvPr/>
        </p:nvSpPr>
        <p:spPr>
          <a:xfrm>
            <a:off x="1245628" y="279313"/>
            <a:ext cx="8826159" cy="1508105"/>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ボールは回転しているので、周期的に似た画像が現れるはず </a:t>
            </a:r>
            <a:r>
              <a:rPr lang="en-US" altLang="ja-JP" sz="2400" dirty="0">
                <a:latin typeface="游ゴシック" panose="020B0400000000000000" pitchFamily="50" charset="-128"/>
                <a:ea typeface="游ゴシック" panose="020B0400000000000000" pitchFamily="50" charset="-128"/>
              </a:rPr>
              <a:t>! </a:t>
            </a:r>
          </a:p>
          <a:p>
            <a:pPr marL="342900" indent="-342900">
              <a:buFont typeface="Arial" panose="020B0604020202020204" pitchFamily="34" charset="0"/>
              <a:buChar char="•"/>
            </a:pPr>
            <a:r>
              <a:rPr lang="ja-JP" altLang="en-US" sz="2400" dirty="0" smtClean="0">
                <a:latin typeface="游ゴシック" panose="020B0400000000000000" pitchFamily="50" charset="-128"/>
                <a:ea typeface="游ゴシック" panose="020B0400000000000000" pitchFamily="50" charset="-128"/>
              </a:rPr>
              <a:t>フレーム</a:t>
            </a:r>
            <a:r>
              <a:rPr lang="ja-JP" altLang="en-US" sz="2400" i="1" dirty="0" smtClean="0">
                <a:latin typeface="游ゴシック" panose="020B0400000000000000" pitchFamily="50" charset="-128"/>
                <a:ea typeface="游ゴシック" panose="020B0400000000000000" pitchFamily="50" charset="-128"/>
              </a:rPr>
              <a:t> </a:t>
            </a:r>
            <a:r>
              <a:rPr lang="en-US" altLang="ja-JP" sz="2400" i="1" dirty="0" err="1">
                <a:latin typeface="游ゴシック" panose="020B0400000000000000" pitchFamily="50" charset="-128"/>
                <a:ea typeface="游ゴシック" panose="020B0400000000000000" pitchFamily="50" charset="-128"/>
              </a:rPr>
              <a:t>i</a:t>
            </a:r>
            <a:r>
              <a:rPr lang="ja-JP" altLang="en-US" sz="2400" dirty="0">
                <a:latin typeface="游ゴシック" panose="020B0400000000000000" pitchFamily="50" charset="-128"/>
                <a:ea typeface="游ゴシック" panose="020B0400000000000000" pitchFamily="50" charset="-128"/>
              </a:rPr>
              <a:t>とフレーム </a:t>
            </a:r>
            <a:r>
              <a:rPr lang="en-US" altLang="ja-JP" sz="2400" i="1" dirty="0">
                <a:latin typeface="游ゴシック" panose="020B0400000000000000" pitchFamily="50" charset="-128"/>
                <a:ea typeface="游ゴシック" panose="020B0400000000000000" pitchFamily="50" charset="-128"/>
              </a:rPr>
              <a:t>j</a:t>
            </a:r>
            <a:r>
              <a:rPr lang="ja-JP" altLang="en-US" sz="2400" dirty="0">
                <a:latin typeface="游ゴシック" panose="020B0400000000000000" pitchFamily="50" charset="-128"/>
                <a:ea typeface="游ゴシック" panose="020B0400000000000000" pitchFamily="50" charset="-128"/>
              </a:rPr>
              <a:t>の差分をプロットする</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smtClean="0">
                <a:latin typeface="游ゴシック" panose="020B0400000000000000" pitchFamily="50" charset="-128"/>
                <a:ea typeface="游ゴシック" panose="020B0400000000000000" pitchFamily="50" charset="-128"/>
              </a:rPr>
              <a:t>斜め</a:t>
            </a:r>
            <a:r>
              <a:rPr lang="ja-JP" altLang="en-US" sz="2400" dirty="0">
                <a:latin typeface="游ゴシック" panose="020B0400000000000000" pitchFamily="50" charset="-128"/>
                <a:ea typeface="游ゴシック" panose="020B0400000000000000" pitchFamily="50" charset="-128"/>
              </a:rPr>
              <a:t>方向に縞模様が</a:t>
            </a:r>
            <a:r>
              <a:rPr lang="ja-JP" altLang="en-US" sz="2400" dirty="0" smtClean="0">
                <a:latin typeface="游ゴシック" panose="020B0400000000000000" pitchFamily="50" charset="-128"/>
                <a:ea typeface="游ゴシック" panose="020B0400000000000000" pitchFamily="50" charset="-128"/>
              </a:rPr>
              <a:t>見える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rPr>
              <a:t>この</a:t>
            </a:r>
            <a:r>
              <a:rPr lang="ja-JP" altLang="en-US" sz="2400" dirty="0">
                <a:latin typeface="游ゴシック" panose="020B0400000000000000" pitchFamily="50" charset="-128"/>
                <a:ea typeface="游ゴシック" panose="020B0400000000000000" pitchFamily="50" charset="-128"/>
              </a:rPr>
              <a:t>間隔が回転</a:t>
            </a:r>
            <a:r>
              <a:rPr lang="ja-JP" altLang="en-US" sz="2400" dirty="0" smtClean="0">
                <a:latin typeface="游ゴシック" panose="020B0400000000000000" pitchFamily="50" charset="-128"/>
                <a:ea typeface="游ゴシック" panose="020B0400000000000000" pitchFamily="50" charset="-128"/>
              </a:rPr>
              <a:t>周期</a:t>
            </a:r>
            <a:endParaRPr lang="en-US" altLang="ja-JP" sz="2400" dirty="0" smtClean="0">
              <a:latin typeface="游ゴシック" panose="020B0400000000000000" pitchFamily="50" charset="-128"/>
              <a:ea typeface="游ゴシック" panose="020B0400000000000000" pitchFamily="50" charset="-128"/>
            </a:endParaRPr>
          </a:p>
          <a:p>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画像同士の差分についてプログラミング課題に出題します</a:t>
            </a:r>
            <a:endParaRPr lang="ja-JP" altLang="en-US"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740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341840"/>
            <a:ext cx="11708780" cy="733270"/>
          </a:xfrm>
        </p:spPr>
        <p:txBody>
          <a:bodyPr>
            <a:normAutofit/>
          </a:bodyPr>
          <a:lstStyle/>
          <a:p>
            <a:r>
              <a:rPr kumimoji="1" lang="ja-JP" altLang="en-US" sz="4000" dirty="0" smtClean="0"/>
              <a:t>ボール動画から</a:t>
            </a:r>
            <a:r>
              <a:rPr lang="ja-JP" altLang="en-US" sz="4000" dirty="0"/>
              <a:t>回転軸</a:t>
            </a:r>
            <a:r>
              <a:rPr kumimoji="1" lang="ja-JP" altLang="en-US" sz="4000" dirty="0" smtClean="0"/>
              <a:t>を推定</a:t>
            </a:r>
            <a:endParaRPr kumimoji="1" lang="ja-JP" altLang="en-US" sz="4000" dirty="0"/>
          </a:p>
        </p:txBody>
      </p:sp>
      <p:sp>
        <p:nvSpPr>
          <p:cNvPr id="3" name="コンテンツ プレースホルダー 2"/>
          <p:cNvSpPr>
            <a:spLocks noGrp="1"/>
          </p:cNvSpPr>
          <p:nvPr>
            <p:ph idx="1"/>
          </p:nvPr>
        </p:nvSpPr>
        <p:spPr>
          <a:xfrm>
            <a:off x="456581" y="1160539"/>
            <a:ext cx="11708780" cy="1031178"/>
          </a:xfrm>
        </p:spPr>
        <p:txBody>
          <a:bodyPr>
            <a:normAutofit/>
          </a:bodyPr>
          <a:lstStyle/>
          <a:p>
            <a:r>
              <a:rPr lang="ja-JP" altLang="en-US" sz="2400" dirty="0" smtClean="0"/>
              <a:t>ボール</a:t>
            </a:r>
            <a:r>
              <a:rPr lang="ja-JP" altLang="en-US" sz="2400" dirty="0"/>
              <a:t>追跡に</a:t>
            </a:r>
            <a:r>
              <a:rPr lang="ja-JP" altLang="en-US" sz="2400" dirty="0" smtClean="0"/>
              <a:t>よりボール</a:t>
            </a:r>
            <a:r>
              <a:rPr lang="ja-JP" altLang="en-US" sz="2400" dirty="0"/>
              <a:t>領域</a:t>
            </a:r>
            <a:r>
              <a:rPr lang="ja-JP" altLang="en-US" sz="2400" dirty="0" smtClean="0"/>
              <a:t>を切り出し，回転速度も取得した</a:t>
            </a:r>
            <a:endParaRPr lang="en-US" altLang="ja-JP" sz="2400" dirty="0" smtClean="0"/>
          </a:p>
          <a:p>
            <a:r>
              <a:rPr kumimoji="1" lang="ja-JP" altLang="en-US" sz="2400" dirty="0" smtClean="0"/>
              <a:t>回転軸はどうやって求める？？</a:t>
            </a:r>
            <a:endParaRPr kumimoji="1" lang="en-US" altLang="ja-JP" sz="2400" dirty="0" smtClean="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386137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400"/>
            <a:ext cx="9977554" cy="6870700"/>
          </a:xfrm>
        </p:spPr>
        <p:txBody>
          <a:bodyPr>
            <a:normAutofit/>
          </a:bodyPr>
          <a:lstStyle/>
          <a:p>
            <a:pPr marL="0" indent="0">
              <a:buNone/>
            </a:pPr>
            <a:endParaRPr lang="en-US" altLang="ja-JP" sz="1800" dirty="0"/>
          </a:p>
          <a:p>
            <a:pPr marL="0" indent="0">
              <a:buNone/>
            </a:pPr>
            <a:r>
              <a:rPr lang="ja-JP" altLang="en-US" sz="2400" b="1" dirty="0"/>
              <a:t>◯実施方法 </a:t>
            </a:r>
            <a:r>
              <a:rPr lang="en-US" altLang="ja-JP" sz="2400" b="1" dirty="0"/>
              <a:t>: </a:t>
            </a:r>
          </a:p>
          <a:p>
            <a:pPr marL="0" indent="0">
              <a:buNone/>
            </a:pPr>
            <a:endParaRPr lang="en-US" altLang="ja-JP" sz="1400" dirty="0"/>
          </a:p>
          <a:p>
            <a:pPr marL="0" indent="0">
              <a:lnSpc>
                <a:spcPct val="100000"/>
              </a:lnSpc>
              <a:spcBef>
                <a:spcPts val="600"/>
              </a:spcBef>
              <a:buNone/>
            </a:pPr>
            <a:r>
              <a:rPr lang="ja-JP" altLang="en-US" sz="2000" dirty="0"/>
              <a:t>講義の座学部分は，</a:t>
            </a:r>
            <a:r>
              <a:rPr lang="en-US" altLang="ja-JP" sz="2000" dirty="0"/>
              <a:t>『</a:t>
            </a:r>
            <a:r>
              <a:rPr lang="ja-JP" altLang="en-US" sz="2000" dirty="0"/>
              <a:t>事前学習動画配信</a:t>
            </a:r>
            <a:r>
              <a:rPr lang="en-US" altLang="ja-JP" sz="2000" dirty="0"/>
              <a:t>&amp;</a:t>
            </a:r>
            <a:r>
              <a:rPr lang="ja-JP" altLang="en-US" sz="2000" dirty="0"/>
              <a:t>小テスト</a:t>
            </a:r>
            <a:r>
              <a:rPr lang="en-US" altLang="ja-JP" sz="2000" dirty="0"/>
              <a:t>』『</a:t>
            </a:r>
            <a:r>
              <a:rPr lang="ja-JP" altLang="en-US" sz="2000" dirty="0"/>
              <a:t>当日の解説</a:t>
            </a:r>
            <a:r>
              <a:rPr lang="en-US" altLang="ja-JP" sz="2000" dirty="0"/>
              <a:t>』</a:t>
            </a:r>
            <a:r>
              <a:rPr lang="ja-JP" altLang="en-US" sz="2000" dirty="0"/>
              <a:t>にて実施します</a:t>
            </a:r>
            <a:endParaRPr lang="en-US" altLang="ja-JP" sz="2000" dirty="0"/>
          </a:p>
          <a:p>
            <a:pPr>
              <a:lnSpc>
                <a:spcPct val="100000"/>
              </a:lnSpc>
              <a:spcBef>
                <a:spcPts val="600"/>
              </a:spcBef>
            </a:pPr>
            <a:r>
              <a:rPr lang="ja-JP" altLang="en-US" sz="2000" b="1" dirty="0"/>
              <a:t>事前学習動画</a:t>
            </a:r>
            <a:r>
              <a:rPr lang="ja-JP" altLang="en-US" sz="2000" dirty="0"/>
              <a:t>は</a:t>
            </a:r>
            <a:r>
              <a:rPr lang="en-US" altLang="ja-JP" sz="2000" dirty="0"/>
              <a:t>Microsoft stream</a:t>
            </a:r>
            <a:r>
              <a:rPr lang="ja-JP" altLang="en-US" sz="2000" dirty="0"/>
              <a:t>，小テストは</a:t>
            </a:r>
            <a:r>
              <a:rPr lang="en-US" altLang="ja-JP" sz="2000" dirty="0" err="1"/>
              <a:t>scomb</a:t>
            </a:r>
            <a:r>
              <a:rPr lang="ja-JP" altLang="en-US" sz="2000" dirty="0"/>
              <a:t>を通じて配信します</a:t>
            </a:r>
            <a:endParaRPr lang="en-US" altLang="ja-JP" sz="2000" dirty="0"/>
          </a:p>
          <a:p>
            <a:pPr lvl="1">
              <a:lnSpc>
                <a:spcPct val="100000"/>
              </a:lnSpc>
              <a:spcBef>
                <a:spcPts val="600"/>
              </a:spcBef>
            </a:pPr>
            <a:r>
              <a:rPr lang="ja-JP" altLang="en-US" sz="1600" dirty="0"/>
              <a:t>好きなタイミングで動画を視聴し、関連する小テストに解答してください</a:t>
            </a:r>
            <a:endParaRPr lang="en-US" altLang="ja-JP" sz="1600" dirty="0"/>
          </a:p>
          <a:p>
            <a:pPr lvl="1">
              <a:lnSpc>
                <a:spcPct val="100000"/>
              </a:lnSpc>
              <a:spcBef>
                <a:spcPts val="600"/>
              </a:spcBef>
            </a:pPr>
            <a:r>
              <a:rPr lang="ja-JP" altLang="en-US" sz="1600" dirty="0"/>
              <a:t>小テストの締め切りは，実際の講義直前までとします</a:t>
            </a:r>
            <a:endParaRPr lang="en-US" altLang="ja-JP" sz="1600" dirty="0"/>
          </a:p>
          <a:p>
            <a:pPr>
              <a:lnSpc>
                <a:spcPct val="100000"/>
              </a:lnSpc>
              <a:spcBef>
                <a:spcPts val="600"/>
              </a:spcBef>
            </a:pPr>
            <a:r>
              <a:rPr lang="ja-JP" altLang="en-US" sz="2000" b="1" dirty="0"/>
              <a:t>当日の解説</a:t>
            </a:r>
            <a:r>
              <a:rPr lang="ja-JP" altLang="en-US" sz="2000" dirty="0"/>
              <a:t>では講義内容全体を俯瞰・補足を行いつつ，個別の質問に答えます</a:t>
            </a:r>
            <a:endParaRPr lang="en-US" altLang="ja-JP" sz="2000" dirty="0"/>
          </a:p>
          <a:p>
            <a:pPr lvl="1">
              <a:lnSpc>
                <a:spcPct val="100000"/>
              </a:lnSpc>
              <a:spcBef>
                <a:spcPts val="600"/>
              </a:spcBef>
            </a:pPr>
            <a:r>
              <a:rPr lang="ja-JP" altLang="en-US" sz="1600" dirty="0"/>
              <a:t>デジタルメディア処理では小テストの解説のみを行いましたが，もう少し講義内容の補足もしたいと考えています．</a:t>
            </a:r>
            <a:endParaRPr lang="en-US" altLang="ja-JP" sz="1600" dirty="0"/>
          </a:p>
          <a:p>
            <a:pPr lvl="1">
              <a:lnSpc>
                <a:spcPct val="100000"/>
              </a:lnSpc>
              <a:spcBef>
                <a:spcPts val="600"/>
              </a:spcBef>
            </a:pPr>
            <a:r>
              <a:rPr lang="ja-JP" altLang="en-US" sz="1600" dirty="0"/>
              <a:t>講義室より配信するため，講義室・学内・自宅など，好きなところから受講してください</a:t>
            </a:r>
            <a:endParaRPr lang="en-US" altLang="ja-JP" sz="1600" dirty="0"/>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第１回目のみ，事前動画でなく講義室にて対面 </a:t>
            </a:r>
            <a:r>
              <a:rPr lang="en-US" altLang="ja-JP" sz="1800" dirty="0">
                <a:solidFill>
                  <a:srgbClr val="FF0000"/>
                </a:solidFill>
              </a:rPr>
              <a:t>+ </a:t>
            </a:r>
            <a:r>
              <a:rPr lang="ja-JP" altLang="en-US" sz="1800" dirty="0">
                <a:solidFill>
                  <a:srgbClr val="FF0000"/>
                </a:solidFill>
              </a:rPr>
              <a:t>配信形式で実施します</a:t>
            </a:r>
            <a:r>
              <a:rPr lang="en-US" altLang="ja-JP" sz="1800" dirty="0">
                <a:solidFill>
                  <a:srgbClr val="FF0000"/>
                </a:solidFill>
              </a:rPr>
              <a:t> </a:t>
            </a:r>
            <a:endParaRPr lang="en-US" altLang="ja-JP" sz="2000" dirty="0">
              <a:solidFill>
                <a:srgbClr val="FF0000"/>
              </a:solidFill>
            </a:endParaRPr>
          </a:p>
          <a:p>
            <a:pPr marL="0" indent="0">
              <a:lnSpc>
                <a:spcPct val="100000"/>
              </a:lnSpc>
              <a:spcBef>
                <a:spcPts val="600"/>
              </a:spcBef>
              <a:buNone/>
            </a:pPr>
            <a:endParaRPr lang="en-US" altLang="ja-JP" sz="2000" dirty="0"/>
          </a:p>
          <a:p>
            <a:pPr marL="0" indent="0">
              <a:lnSpc>
                <a:spcPct val="100000"/>
              </a:lnSpc>
              <a:spcBef>
                <a:spcPts val="600"/>
              </a:spcBef>
              <a:buNone/>
            </a:pPr>
            <a:r>
              <a:rPr lang="ja-JP" altLang="en-US" sz="2000" dirty="0"/>
              <a:t>プログラミング演習は，</a:t>
            </a:r>
            <a:r>
              <a:rPr lang="en-US" altLang="ja-JP" sz="2000" dirty="0"/>
              <a:t>PC</a:t>
            </a:r>
            <a:r>
              <a:rPr lang="ja-JP" altLang="en-US" sz="2000" dirty="0"/>
              <a:t>室にて実施します</a:t>
            </a:r>
            <a:endParaRPr lang="en-US" altLang="ja-JP" sz="2000" dirty="0"/>
          </a:p>
          <a:p>
            <a:pPr>
              <a:lnSpc>
                <a:spcPct val="100000"/>
              </a:lnSpc>
              <a:spcBef>
                <a:spcPts val="600"/>
              </a:spcBef>
            </a:pPr>
            <a:r>
              <a:rPr lang="ja-JP" altLang="en-US" sz="2000" dirty="0"/>
              <a:t>対面参加の方         </a:t>
            </a:r>
            <a:r>
              <a:rPr lang="en-US" altLang="ja-JP" sz="2000" dirty="0">
                <a:sym typeface="Wingdings" panose="05000000000000000000" pitchFamily="2" charset="2"/>
              </a:rPr>
              <a:t></a:t>
            </a:r>
            <a:r>
              <a:rPr lang="ja-JP" altLang="en-US" sz="2000" dirty="0">
                <a:sym typeface="Wingdings" panose="05000000000000000000" pitchFamily="2" charset="2"/>
              </a:rPr>
              <a:t> </a:t>
            </a:r>
            <a:r>
              <a:rPr lang="en-US" altLang="ja-JP" sz="2000" dirty="0"/>
              <a:t>PC</a:t>
            </a:r>
            <a:r>
              <a:rPr lang="ja-JP" altLang="en-US" sz="2000" dirty="0"/>
              <a:t>室にて受講してください</a:t>
            </a:r>
            <a:endParaRPr lang="en-US" altLang="ja-JP" sz="2000" dirty="0"/>
          </a:p>
          <a:p>
            <a:pPr>
              <a:lnSpc>
                <a:spcPct val="100000"/>
              </a:lnSpc>
              <a:spcBef>
                <a:spcPts val="600"/>
              </a:spcBef>
            </a:pPr>
            <a:r>
              <a:rPr lang="ja-JP" altLang="en-US" sz="2000" dirty="0"/>
              <a:t>オンライン参加の方</a:t>
            </a:r>
            <a:r>
              <a:rPr lang="en-US" altLang="ja-JP" sz="2000" dirty="0">
                <a:sym typeface="Wingdings" panose="05000000000000000000" pitchFamily="2" charset="2"/>
              </a:rPr>
              <a:t> </a:t>
            </a:r>
            <a:r>
              <a:rPr lang="en-US" altLang="ja-JP" sz="2000" dirty="0"/>
              <a:t>zoom</a:t>
            </a:r>
            <a:r>
              <a:rPr lang="ja-JP" altLang="en-US" sz="2000" dirty="0"/>
              <a:t>にてブレークアウトルームを作成します．</a:t>
            </a:r>
            <a:endParaRPr lang="en-US" altLang="ja-JP" sz="2000" dirty="0"/>
          </a:p>
          <a:p>
            <a:pPr marL="0" indent="0">
              <a:lnSpc>
                <a:spcPct val="100000"/>
              </a:lnSpc>
              <a:spcBef>
                <a:spcPts val="600"/>
              </a:spcBef>
              <a:buNone/>
            </a:pPr>
            <a:r>
              <a:rPr lang="en-US" altLang="ja-JP" sz="1800" dirty="0"/>
              <a:t>※TA</a:t>
            </a:r>
            <a:r>
              <a:rPr lang="ja-JP" altLang="en-US" sz="1800" dirty="0"/>
              <a:t>は主にオンライン側に配置する予定です．</a:t>
            </a:r>
            <a:endParaRPr lang="en-US" altLang="ja-JP" sz="1800" dirty="0"/>
          </a:p>
          <a:p>
            <a:pPr marL="0" indent="0">
              <a:lnSpc>
                <a:spcPct val="100000"/>
              </a:lnSpc>
              <a:spcBef>
                <a:spcPts val="600"/>
              </a:spcBef>
              <a:buNone/>
            </a:pPr>
            <a:r>
              <a:rPr lang="en-US" altLang="ja-JP" sz="1800" dirty="0"/>
              <a:t>※</a:t>
            </a:r>
            <a:r>
              <a:rPr lang="ja-JP" altLang="en-US" sz="1800" dirty="0"/>
              <a:t>質問等ある場合は</a:t>
            </a:r>
            <a:r>
              <a:rPr lang="en-US" altLang="ja-JP" sz="1800" dirty="0"/>
              <a:t>PC</a:t>
            </a:r>
            <a:r>
              <a:rPr lang="ja-JP" altLang="en-US" sz="1800" dirty="0"/>
              <a:t>室より</a:t>
            </a:r>
            <a:r>
              <a:rPr lang="en-US" altLang="ja-JP" sz="1800" dirty="0"/>
              <a:t>zoom</a:t>
            </a:r>
            <a:r>
              <a:rPr lang="ja-JP" altLang="en-US" sz="1800" dirty="0"/>
              <a:t> ブレークアウトルームへ行って</a:t>
            </a:r>
            <a:r>
              <a:rPr lang="en-US" altLang="ja-JP" sz="1800" dirty="0"/>
              <a:t>TA</a:t>
            </a:r>
            <a:r>
              <a:rPr lang="ja-JP" altLang="en-US" sz="1800" dirty="0"/>
              <a:t>へ質問してください．</a:t>
            </a:r>
            <a:endParaRPr lang="en-US" altLang="ja-JP" sz="2000" dirty="0"/>
          </a:p>
        </p:txBody>
      </p:sp>
    </p:spTree>
    <p:extLst>
      <p:ext uri="{BB962C8B-B14F-4D97-AF65-F5344CB8AC3E}">
        <p14:creationId xmlns:p14="http://schemas.microsoft.com/office/powerpoint/2010/main" val="37129997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ボール動画から回転軸を推定</a:t>
            </a:r>
            <a:endParaRPr kumimoji="1" lang="ja-JP" altLang="en-US" dirty="0"/>
          </a:p>
        </p:txBody>
      </p:sp>
      <p:sp>
        <p:nvSpPr>
          <p:cNvPr id="3" name="コンテンツ プレースホルダー 2"/>
          <p:cNvSpPr>
            <a:spLocks noGrp="1"/>
          </p:cNvSpPr>
          <p:nvPr>
            <p:ph idx="1"/>
          </p:nvPr>
        </p:nvSpPr>
        <p:spPr>
          <a:xfrm>
            <a:off x="278781" y="1098396"/>
            <a:ext cx="11708780" cy="1721004"/>
          </a:xfrm>
        </p:spPr>
        <p:txBody>
          <a:bodyPr>
            <a:normAutofit fontScale="92500" lnSpcReduction="10000"/>
          </a:bodyPr>
          <a:lstStyle/>
          <a:p>
            <a:r>
              <a:rPr kumimoji="1" lang="ja-JP" altLang="en-US" dirty="0" smtClean="0"/>
              <a:t>回転軸候補を用意（</a:t>
            </a:r>
            <a:r>
              <a:rPr kumimoji="1" lang="en-US" altLang="ja-JP" dirty="0" smtClean="0"/>
              <a:t>2k</a:t>
            </a:r>
            <a:r>
              <a:rPr kumimoji="1" lang="ja-JP" altLang="en-US" dirty="0" smtClean="0"/>
              <a:t>本）</a:t>
            </a:r>
            <a:endParaRPr kumimoji="1" lang="en-US" altLang="ja-JP" dirty="0" smtClean="0"/>
          </a:p>
          <a:p>
            <a:r>
              <a:rPr lang="ja-JP" altLang="en-US" dirty="0" smtClean="0"/>
              <a:t>ある回転軸 </a:t>
            </a:r>
            <a:r>
              <a:rPr lang="en-US" altLang="ja-JP" b="1" dirty="0" smtClean="0"/>
              <a:t>a </a:t>
            </a:r>
            <a:r>
              <a:rPr lang="ja-JP" altLang="en-US" dirty="0" smtClean="0"/>
              <a:t>に対して、動画のあるフレーム３次元的に回転した画像を作成し隣のフレームと比較</a:t>
            </a:r>
            <a:endParaRPr lang="en-US" altLang="ja-JP" dirty="0" smtClean="0"/>
          </a:p>
          <a:p>
            <a:r>
              <a:rPr lang="ja-JP" altLang="en-US" dirty="0"/>
              <a:t>回転した画像</a:t>
            </a:r>
            <a:r>
              <a:rPr lang="ja-JP" altLang="en-US" dirty="0" smtClean="0"/>
              <a:t>が最も</a:t>
            </a:r>
            <a:r>
              <a:rPr lang="ja-JP" altLang="en-US" dirty="0"/>
              <a:t>隣のフレームとマッチ</a:t>
            </a:r>
            <a:r>
              <a:rPr lang="ja-JP" altLang="en-US" dirty="0" smtClean="0"/>
              <a:t>する軸を最適解として出力</a:t>
            </a:r>
            <a:endParaRPr kumimoji="1" lang="ja-JP" altLang="en-US" dirty="0"/>
          </a:p>
        </p:txBody>
      </p:sp>
      <p:pic>
        <p:nvPicPr>
          <p:cNvPr id="4" name="図 3"/>
          <p:cNvPicPr>
            <a:picLocks noChangeAspect="1"/>
          </p:cNvPicPr>
          <p:nvPr/>
        </p:nvPicPr>
        <p:blipFill rotWithShape="1">
          <a:blip r:embed="rId2"/>
          <a:srcRect l="29271" t="33846" r="44792" b="19423"/>
          <a:stretch/>
        </p:blipFill>
        <p:spPr>
          <a:xfrm>
            <a:off x="1409700" y="3162300"/>
            <a:ext cx="2810933" cy="2743200"/>
          </a:xfrm>
          <a:prstGeom prst="rect">
            <a:avLst/>
          </a:prstGeom>
        </p:spPr>
      </p:pic>
      <p:sp>
        <p:nvSpPr>
          <p:cNvPr id="5" name="正方形/長方形 4"/>
          <p:cNvSpPr/>
          <p:nvPr/>
        </p:nvSpPr>
        <p:spPr>
          <a:xfrm>
            <a:off x="1909309" y="5824835"/>
            <a:ext cx="1811714"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回転軸候補 </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rotWithShape="1">
          <a:blip r:embed="rId3"/>
          <a:srcRect r="29773"/>
          <a:stretch/>
        </p:blipFill>
        <p:spPr>
          <a:xfrm>
            <a:off x="5298661" y="2819400"/>
            <a:ext cx="5445539" cy="4059966"/>
          </a:xfrm>
          <a:prstGeom prst="rect">
            <a:avLst/>
          </a:prstGeom>
        </p:spPr>
      </p:pic>
    </p:spTree>
    <p:extLst>
      <p:ext uri="{BB962C8B-B14F-4D97-AF65-F5344CB8AC3E}">
        <p14:creationId xmlns:p14="http://schemas.microsoft.com/office/powerpoint/2010/main" val="214653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278781" y="1343722"/>
            <a:ext cx="11708780" cy="5304727"/>
          </a:xfrm>
        </p:spPr>
        <p:txBody>
          <a:bodyPr>
            <a:normAutofit/>
          </a:bodyPr>
          <a:lstStyle/>
          <a:p>
            <a:pPr>
              <a:lnSpc>
                <a:spcPct val="100000"/>
              </a:lnSpc>
              <a:spcBef>
                <a:spcPts val="600"/>
              </a:spcBef>
            </a:pPr>
            <a:r>
              <a:rPr lang="ja-JP" altLang="en-US" dirty="0"/>
              <a:t>本科目</a:t>
            </a:r>
            <a:r>
              <a:rPr lang="ja-JP" altLang="en-US" dirty="0" smtClean="0"/>
              <a:t>の</a:t>
            </a:r>
            <a:r>
              <a:rPr lang="ja-JP" altLang="en-US" dirty="0"/>
              <a:t>実施</a:t>
            </a:r>
            <a:r>
              <a:rPr lang="ja-JP" altLang="en-US" dirty="0" smtClean="0"/>
              <a:t>方法</a:t>
            </a:r>
            <a:endParaRPr lang="en-US" altLang="ja-JP" dirty="0" smtClean="0"/>
          </a:p>
          <a:p>
            <a:pPr lvl="1">
              <a:lnSpc>
                <a:spcPct val="100000"/>
              </a:lnSpc>
              <a:spcBef>
                <a:spcPts val="600"/>
              </a:spcBef>
            </a:pPr>
            <a:r>
              <a:rPr kumimoji="1" lang="ja-JP" altLang="en-US" dirty="0" smtClean="0"/>
              <a:t>座学部分 </a:t>
            </a:r>
            <a:r>
              <a:rPr lang="en-US" altLang="ja-JP" dirty="0" smtClean="0"/>
              <a:t>: </a:t>
            </a:r>
            <a:r>
              <a:rPr lang="ja-JP" altLang="en-US" dirty="0" smtClean="0"/>
              <a:t>事前動画配信 </a:t>
            </a:r>
            <a:r>
              <a:rPr lang="en-US" altLang="ja-JP" dirty="0" smtClean="0"/>
              <a:t>+ </a:t>
            </a:r>
            <a:r>
              <a:rPr lang="ja-JP" altLang="en-US" dirty="0" smtClean="0"/>
              <a:t>当日の解説</a:t>
            </a:r>
            <a:endParaRPr lang="en-US" altLang="ja-JP" dirty="0" smtClean="0"/>
          </a:p>
          <a:p>
            <a:pPr lvl="1">
              <a:lnSpc>
                <a:spcPct val="100000"/>
              </a:lnSpc>
              <a:spcBef>
                <a:spcPts val="600"/>
              </a:spcBef>
            </a:pPr>
            <a:r>
              <a:rPr lang="ja-JP" altLang="en-US" dirty="0" smtClean="0"/>
              <a:t>演習部分 </a:t>
            </a:r>
            <a:r>
              <a:rPr lang="en-US" altLang="ja-JP" dirty="0" smtClean="0"/>
              <a:t>: python</a:t>
            </a:r>
            <a:r>
              <a:rPr lang="ja-JP" altLang="en-US" dirty="0" smtClean="0"/>
              <a:t>による画像処理（認識に関するもの多め）課題を出題</a:t>
            </a:r>
            <a:endParaRPr lang="en-US" altLang="ja-JP" dirty="0" smtClean="0"/>
          </a:p>
          <a:p>
            <a:pPr marL="457200" lvl="1" indent="0">
              <a:lnSpc>
                <a:spcPct val="100000"/>
              </a:lnSpc>
              <a:spcBef>
                <a:spcPts val="600"/>
              </a:spcBef>
              <a:buNone/>
            </a:pPr>
            <a:r>
              <a:rPr lang="en-US" altLang="ja-JP" dirty="0" smtClean="0"/>
              <a:t>※</a:t>
            </a:r>
            <a:r>
              <a:rPr lang="ja-JP" altLang="en-US" dirty="0"/>
              <a:t> </a:t>
            </a:r>
            <a:r>
              <a:rPr lang="ja-JP" altLang="en-US" dirty="0" smtClean="0"/>
              <a:t>当日解説は、小テスト </a:t>
            </a:r>
            <a:r>
              <a:rPr lang="en-US" altLang="ja-JP" dirty="0" smtClean="0"/>
              <a:t>+ </a:t>
            </a:r>
            <a:r>
              <a:rPr lang="ja-JP" altLang="en-US" dirty="0" smtClean="0"/>
              <a:t>質問 </a:t>
            </a:r>
            <a:r>
              <a:rPr lang="en-US" altLang="ja-JP" dirty="0" smtClean="0"/>
              <a:t>+ </a:t>
            </a:r>
            <a:r>
              <a:rPr lang="ja-JP" altLang="en-US" dirty="0" smtClean="0"/>
              <a:t>その他の補足を行う</a:t>
            </a:r>
            <a:endParaRPr lang="en-US" altLang="ja-JP" dirty="0" smtClean="0"/>
          </a:p>
          <a:p>
            <a:pPr marL="457200" lvl="1" indent="0">
              <a:lnSpc>
                <a:spcPct val="100000"/>
              </a:lnSpc>
              <a:spcBef>
                <a:spcPts val="600"/>
              </a:spcBef>
              <a:buNone/>
            </a:pPr>
            <a:r>
              <a:rPr lang="en-US" altLang="ja-JP" dirty="0" smtClean="0"/>
              <a:t>※ </a:t>
            </a:r>
            <a:r>
              <a:rPr lang="ja-JP" altLang="en-US" dirty="0" smtClean="0"/>
              <a:t>対面受講・オンライン受講どちらも可</a:t>
            </a:r>
            <a:endParaRPr lang="en-US" altLang="ja-JP" dirty="0" smtClean="0">
              <a:solidFill>
                <a:prstClr val="black"/>
              </a:solidFill>
            </a:endParaRPr>
          </a:p>
          <a:p>
            <a:pPr lvl="0">
              <a:lnSpc>
                <a:spcPct val="100000"/>
              </a:lnSpc>
              <a:spcBef>
                <a:spcPts val="600"/>
              </a:spcBef>
            </a:pPr>
            <a:r>
              <a:rPr lang="ja-JP" altLang="en-US" dirty="0" smtClean="0">
                <a:solidFill>
                  <a:prstClr val="black"/>
                </a:solidFill>
              </a:rPr>
              <a:t>画像処理・画像認識に関する研究紹介</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テクスチャ合成</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シームカービング</a:t>
            </a:r>
            <a:endParaRPr lang="en-US" altLang="ja-JP" dirty="0" smtClean="0">
              <a:solidFill>
                <a:prstClr val="black"/>
              </a:solidFill>
            </a:endParaRPr>
          </a:p>
          <a:p>
            <a:pPr lvl="1">
              <a:lnSpc>
                <a:spcPct val="100000"/>
              </a:lnSpc>
              <a:spcBef>
                <a:spcPts val="600"/>
              </a:spcBef>
            </a:pPr>
            <a:r>
              <a:rPr lang="ja-JP" altLang="en-US" dirty="0">
                <a:solidFill>
                  <a:prstClr val="black"/>
                </a:solidFill>
              </a:rPr>
              <a:t>野球</a:t>
            </a:r>
            <a:r>
              <a:rPr lang="ja-JP" altLang="en-US" dirty="0" smtClean="0">
                <a:solidFill>
                  <a:prstClr val="black"/>
                </a:solidFill>
              </a:rPr>
              <a:t>ボールの回転解析</a:t>
            </a:r>
            <a:endParaRPr lang="en-US" altLang="ja-JP" dirty="0">
              <a:solidFill>
                <a:prstClr val="black"/>
              </a:solidFill>
            </a:endParaRPr>
          </a:p>
          <a:p>
            <a:pPr lvl="1">
              <a:lnSpc>
                <a:spcPct val="100000"/>
              </a:lnSpc>
              <a:spcBef>
                <a:spcPts val="600"/>
              </a:spcBef>
            </a:pPr>
            <a:endParaRPr lang="en-US" altLang="ja-JP" dirty="0" smtClean="0">
              <a:solidFill>
                <a:prstClr val="black"/>
              </a:solidFill>
            </a:endParaRPr>
          </a:p>
          <a:p>
            <a:pPr marL="0" indent="0">
              <a:lnSpc>
                <a:spcPct val="100000"/>
              </a:lnSpc>
              <a:spcBef>
                <a:spcPts val="600"/>
              </a:spcBef>
              <a:buNone/>
            </a:pPr>
            <a:r>
              <a:rPr lang="ja-JP" altLang="en-US" dirty="0" smtClean="0">
                <a:solidFill>
                  <a:prstClr val="black"/>
                </a:solidFill>
              </a:rPr>
              <a:t>前期</a:t>
            </a:r>
            <a:r>
              <a:rPr lang="en-US" altLang="ja-JP" dirty="0" smtClean="0">
                <a:solidFill>
                  <a:prstClr val="black"/>
                </a:solidFill>
              </a:rPr>
              <a:t>14</a:t>
            </a:r>
            <a:r>
              <a:rPr lang="ja-JP" altLang="en-US" dirty="0" smtClean="0">
                <a:solidFill>
                  <a:prstClr val="black"/>
                </a:solidFill>
              </a:rPr>
              <a:t>回の間、よろしく</a:t>
            </a:r>
            <a:r>
              <a:rPr lang="ja-JP" altLang="en-US" dirty="0">
                <a:solidFill>
                  <a:prstClr val="black"/>
                </a:solidFill>
              </a:rPr>
              <a:t>おねがい</a:t>
            </a:r>
            <a:r>
              <a:rPr lang="ja-JP" altLang="en-US" dirty="0" smtClean="0">
                <a:solidFill>
                  <a:prstClr val="black"/>
                </a:solidFill>
              </a:rPr>
              <a:t>します！</a:t>
            </a:r>
            <a:endParaRPr lang="en-US" altLang="ja-JP" dirty="0" smtClean="0"/>
          </a:p>
        </p:txBody>
      </p:sp>
    </p:spTree>
    <p:extLst>
      <p:ext uri="{BB962C8B-B14F-4D97-AF65-F5344CB8AC3E}">
        <p14:creationId xmlns:p14="http://schemas.microsoft.com/office/powerpoint/2010/main" val="3406603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a:t>画像の最適化</a:t>
            </a:r>
            <a:r>
              <a:rPr lang="en-US" altLang="ja-JP" sz="3600" b="1" dirty="0"/>
              <a:t/>
            </a:r>
            <a:br>
              <a:rPr lang="en-US" altLang="ja-JP" sz="3600" b="1" dirty="0"/>
            </a:br>
            <a:r>
              <a:rPr lang="ja-JP" altLang="en-US" sz="3100" dirty="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a:t>Simakov</a:t>
            </a:r>
            <a:r>
              <a:rPr lang="en-US" altLang="ja-JP" sz="2000" dirty="0"/>
              <a:t> et al. Summarizing Visual Data Using Bidirectional Similarity, CVPR 08.</a:t>
            </a:r>
          </a:p>
          <a:p>
            <a:r>
              <a:rPr lang="en-US" altLang="ja-JP" sz="2000" dirty="0"/>
              <a:t>Wei</a:t>
            </a:r>
            <a:r>
              <a:rPr lang="ja-JP" altLang="en-US" sz="2000" dirty="0"/>
              <a:t> </a:t>
            </a:r>
            <a:r>
              <a:rPr lang="en-US" altLang="ja-JP" sz="2000" dirty="0"/>
              <a:t>et al. Inverse texture 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3" name="正方形/長方形 12"/>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407427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a:t>画像の最適化</a:t>
            </a:r>
            <a:r>
              <a:rPr lang="en-US" altLang="ja-JP" sz="3600" b="1" dirty="0"/>
              <a:t/>
            </a:r>
            <a:br>
              <a:rPr lang="en-US" altLang="ja-JP" sz="3600" b="1" dirty="0"/>
            </a:br>
            <a:r>
              <a:rPr lang="ja-JP" altLang="en-US" sz="3100" dirty="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a:t>Simakov</a:t>
            </a:r>
            <a:r>
              <a:rPr lang="en-US" altLang="ja-JP" sz="2000" dirty="0"/>
              <a:t> et al. Summarizing Visual Data Using Bidirectional Similarity, CVPR 08.</a:t>
            </a:r>
          </a:p>
          <a:p>
            <a:r>
              <a:rPr lang="en-US" altLang="ja-JP" sz="2000" dirty="0"/>
              <a:t>Wei</a:t>
            </a:r>
            <a:r>
              <a:rPr lang="ja-JP" altLang="en-US" sz="2000" dirty="0"/>
              <a:t> </a:t>
            </a:r>
            <a:r>
              <a:rPr lang="en-US" altLang="ja-JP" sz="2000" dirty="0"/>
              <a:t>et al. Inverse texture 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175268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a:t>結果 </a:t>
            </a:r>
            <a:r>
              <a:rPr lang="en-US" altLang="ja-JP" sz="3600" dirty="0"/>
              <a:t>[</a:t>
            </a:r>
            <a:r>
              <a:rPr lang="en-US" altLang="ja-JP" sz="3600" dirty="0" err="1"/>
              <a:t>Simakov</a:t>
            </a:r>
            <a:r>
              <a:rPr lang="en-US" altLang="ja-JP" sz="3600" dirty="0"/>
              <a:t> et al. CVPR 2008]</a:t>
            </a:r>
            <a:r>
              <a:rPr lang="ja-JP" altLang="en-US" sz="3600" dirty="0"/>
              <a:t>より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a:t>双方向類似度を考慮する事で</a:t>
            </a:r>
            <a:endParaRPr kumimoji="1" lang="en-US" altLang="ja-JP" sz="2000" dirty="0"/>
          </a:p>
          <a:p>
            <a:pPr marL="0" indent="0">
              <a:buNone/>
            </a:pPr>
            <a:r>
              <a:rPr lang="ja-JP" altLang="en-US" sz="2000" dirty="0"/>
              <a:t>一部のみが使われる事を避けられる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SIGGRAPH 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9" name="正方形/長方形 8"/>
          <p:cNvSpPr/>
          <p:nvPr/>
        </p:nvSpPr>
        <p:spPr>
          <a:xfrm>
            <a:off x="8559859" y="4039080"/>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元画像 </a:t>
            </a:r>
            <a:r>
              <a:rPr lang="en-US" altLang="ja-JP" dirty="0"/>
              <a:t>T</a:t>
            </a:r>
            <a:r>
              <a:rPr lang="en-US" altLang="ja-JP" baseline="-25000" dirty="0"/>
              <a:t>0 </a:t>
            </a:r>
            <a:r>
              <a:rPr lang="ja-JP" altLang="en-US" dirty="0"/>
              <a:t>から以下を繰り返す</a:t>
            </a:r>
            <a:endParaRPr lang="en-US" altLang="ja-JP" dirty="0"/>
          </a:p>
          <a:p>
            <a:pPr marL="457200" indent="-457200">
              <a:buFont typeface="Arial" panose="020B0604020202020204" pitchFamily="34" charset="0"/>
              <a:buAutoNum type="arabicPeriod"/>
            </a:pPr>
            <a:r>
              <a:rPr lang="ja-JP" altLang="en-US" dirty="0"/>
              <a:t>サイズを</a:t>
            </a:r>
            <a:r>
              <a:rPr lang="en-US" altLang="ja-JP" dirty="0"/>
              <a:t>0.95</a:t>
            </a:r>
            <a:r>
              <a:rPr lang="ja-JP" altLang="en-US" dirty="0"/>
              <a:t>倍し，これを初期解に</a:t>
            </a:r>
            <a:endParaRPr lang="en-US" altLang="ja-JP" dirty="0"/>
          </a:p>
          <a:p>
            <a:pPr marL="457200" indent="-457200">
              <a:buFont typeface="Arial" panose="020B0604020202020204" pitchFamily="34" charset="0"/>
              <a:buAutoNum type="arabicPeriod"/>
            </a:pPr>
            <a:r>
              <a:rPr lang="ja-JP" altLang="en-US" dirty="0"/>
              <a:t>先の目的関数を最適化（近傍探索とパッチコピーを繰り返す）</a:t>
            </a:r>
          </a:p>
        </p:txBody>
      </p:sp>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289138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a:t>結果 </a:t>
            </a:r>
            <a:r>
              <a:rPr lang="en-US" altLang="ja-JP" sz="2800" dirty="0"/>
              <a:t>[Wei</a:t>
            </a:r>
            <a:r>
              <a:rPr lang="ja-JP" altLang="en-US" sz="2800" dirty="0"/>
              <a:t> </a:t>
            </a:r>
            <a:r>
              <a:rPr lang="en-US" altLang="ja-JP" sz="2800" dirty="0"/>
              <a:t>et al. SIGGRAPH 08.]</a:t>
            </a:r>
            <a:r>
              <a:rPr lang="ja-JP" altLang="en-US" sz="2800" dirty="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a:t>双方向類似度を考慮する事で</a:t>
            </a:r>
            <a:endParaRPr kumimoji="1" lang="en-US" altLang="ja-JP" sz="2000" dirty="0"/>
          </a:p>
          <a:p>
            <a:pPr marL="0" indent="0">
              <a:buNone/>
            </a:pPr>
            <a:r>
              <a:rPr lang="ja-JP" altLang="en-US" sz="2000" dirty="0"/>
              <a:t>一部のみが使われる事を避けられる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SIGGRAPH 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t>入力画像・合成画像・縮小合成画像</a:t>
            </a:r>
            <a:endParaRPr lang="en-US" altLang="ja-JP" sz="2000" dirty="0"/>
          </a:p>
          <a:p>
            <a:pPr marL="0" indent="0">
              <a:buFont typeface="Arial" panose="020B0604020202020204" pitchFamily="34" charset="0"/>
              <a:buNone/>
            </a:pPr>
            <a:r>
              <a:rPr lang="ja-JP" altLang="en-US" sz="2000" dirty="0"/>
              <a:t>合成画像は元画像よりも一様になる</a:t>
            </a:r>
            <a:endParaRPr lang="en-US" altLang="ja-JP" sz="2000" dirty="0"/>
          </a:p>
          <a:p>
            <a:pPr marL="0" indent="0">
              <a:buFont typeface="Arial" panose="020B0604020202020204" pitchFamily="34" charset="0"/>
              <a:buNone/>
            </a:pPr>
            <a:endParaRPr lang="ja-JP" altLang="en-US" sz="2000" dirty="0"/>
          </a:p>
        </p:txBody>
      </p:sp>
      <p:sp>
        <p:nvSpPr>
          <p:cNvPr id="8" name="正方形/長方形 7"/>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2238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a:t>高山先生</a:t>
            </a:r>
            <a:r>
              <a:rPr lang="en-US" altLang="ja-JP" dirty="0"/>
              <a:t>(NII)</a:t>
            </a:r>
            <a:r>
              <a:rPr lang="ja-JP" altLang="en-US" dirty="0"/>
              <a:t>の講義資料も分かりやすい</a:t>
            </a:r>
            <a:endParaRPr lang="en-US" altLang="ja-JP" dirty="0"/>
          </a:p>
          <a:p>
            <a:pPr marL="0" indent="0">
              <a:buNone/>
            </a:pPr>
            <a:r>
              <a:rPr lang="en-US" altLang="ja-JP" dirty="0"/>
              <a:t>p. 6 in </a:t>
            </a:r>
            <a:r>
              <a:rPr lang="en-US" altLang="ja-JP" dirty="0">
                <a:hlinkClick r:id="rId2"/>
              </a:rPr>
              <a:t>http://research.nii.ac.jp/~takayama/teaching/utokyo-iscg-2016/slides/iscg-2016-09-image2.pdf</a:t>
            </a:r>
            <a:endParaRPr lang="en-US" altLang="ja-JP" dirty="0"/>
          </a:p>
          <a:p>
            <a:pPr marL="0" indent="0">
              <a:buNone/>
            </a:pPr>
            <a:endParaRPr lang="en-US" altLang="ja-JP" dirty="0"/>
          </a:p>
          <a:p>
            <a:pPr marL="0" indent="0">
              <a:buNone/>
            </a:pPr>
            <a:r>
              <a:rPr lang="ja-JP" altLang="en-US" dirty="0"/>
              <a:t>井尻の</a:t>
            </a:r>
            <a:r>
              <a:rPr lang="en-US" altLang="ja-JP" dirty="0"/>
              <a:t>C++/CLI</a:t>
            </a:r>
            <a:r>
              <a:rPr lang="ja-JP" altLang="en-US" dirty="0"/>
              <a:t>のコードは以下の</a:t>
            </a:r>
            <a:r>
              <a:rPr lang="en-US" altLang="ja-JP" dirty="0"/>
              <a:t>URL</a:t>
            </a:r>
            <a:r>
              <a:rPr lang="ja-JP" altLang="en-US" dirty="0"/>
              <a:t>へ（</a:t>
            </a:r>
            <a:r>
              <a:rPr lang="ja-JP" altLang="en-US" sz="1800" dirty="0"/>
              <a:t>そこまで高速化できてないです</a:t>
            </a:r>
            <a:r>
              <a:rPr lang="ja-JP" altLang="en-US" sz="1800" dirty="0" err="1"/>
              <a:t>。。。</a:t>
            </a:r>
            <a:r>
              <a:rPr lang="ja-JP" altLang="en-US" dirty="0"/>
              <a:t>）</a:t>
            </a:r>
            <a:endParaRPr lang="en-US" altLang="ja-JP" dirty="0"/>
          </a:p>
          <a:p>
            <a:pPr marL="0" indent="0">
              <a:buNone/>
            </a:pPr>
            <a:r>
              <a:rPr lang="en-US" altLang="ja-JP" dirty="0">
                <a:hlinkClick r:id="rId3"/>
              </a:rPr>
              <a:t>https://github.com/TakashiIjiri/PatchMatch_CppCli</a:t>
            </a:r>
            <a:endParaRPr lang="en-US" altLang="ja-JP" dirty="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参考書</a:t>
            </a:r>
            <a:endParaRPr kumimoji="1" lang="ja-JP" altLang="en-US" dirty="0"/>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コードに落とせることも結構あります</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興味のある人だけ自由に勉強を進めてください</a:t>
            </a:r>
            <a:endParaRPr lang="en-US" altLang="ja-JP" sz="2000" dirty="0"/>
          </a:p>
          <a:p>
            <a:pPr lvl="1">
              <a:lnSpc>
                <a:spcPct val="100000"/>
              </a:lnSpc>
              <a:spcBef>
                <a:spcPts val="600"/>
              </a:spcBef>
              <a:spcAft>
                <a:spcPts val="600"/>
              </a:spcAft>
            </a:pPr>
            <a:r>
              <a:rPr lang="en-US" altLang="ja-JP" sz="2000" b="1" dirty="0">
                <a:solidFill>
                  <a:srgbClr val="FF0000"/>
                </a:solidFill>
              </a:rPr>
              <a:t>Python</a:t>
            </a:r>
            <a:r>
              <a:rPr lang="ja-JP" altLang="en-US" sz="2000" b="1" dirty="0">
                <a:solidFill>
                  <a:srgbClr val="FF0000"/>
                </a:solidFill>
              </a:rPr>
              <a:t>については学内環境ではインストールの必要がありません</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solidFill>
                  <a:srgbClr val="FF0000"/>
                </a:solidFill>
              </a:rPr>
              <a:t>※</a:t>
            </a:r>
            <a:r>
              <a:rPr lang="ja-JP" altLang="en-US" sz="1800" dirty="0">
                <a:solidFill>
                  <a:srgbClr val="FF0000"/>
                </a:solidFill>
              </a:rPr>
              <a:t>この部分シラバス更新遅れの可能性あり</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a:t>09.   </a:t>
            </a:r>
            <a:r>
              <a:rPr lang="ja-JP" altLang="en-US" sz="1800" dirty="0"/>
              <a:t>総括と筆記試験</a:t>
            </a:r>
            <a:endParaRPr lang="en-US" altLang="ja-JP" sz="1800" dirty="0"/>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講義時間中</a:t>
            </a:r>
            <a:r>
              <a:rPr lang="en-US" altLang="ja-JP" sz="1800" dirty="0">
                <a:solidFill>
                  <a:srgbClr val="0070C0"/>
                </a:solidFill>
              </a:rPr>
              <a:t>zoom</a:t>
            </a:r>
            <a:r>
              <a:rPr lang="ja-JP" altLang="en-US" sz="1800" dirty="0">
                <a:solidFill>
                  <a:srgbClr val="0070C0"/>
                </a:solidFill>
              </a:rPr>
              <a:t>を開設，</a:t>
            </a:r>
            <a:r>
              <a:rPr lang="en-US" altLang="ja-JP" sz="1800" dirty="0">
                <a:solidFill>
                  <a:srgbClr val="0070C0"/>
                </a:solidFill>
              </a:rPr>
              <a:t>TA</a:t>
            </a:r>
            <a:r>
              <a:rPr lang="ja-JP" altLang="en-US" sz="1800" dirty="0">
                <a:solidFill>
                  <a:srgbClr val="0070C0"/>
                </a:solidFill>
              </a:rPr>
              <a:t>に自由に質問可</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2 : zoom</a:t>
            </a:r>
            <a:r>
              <a:rPr lang="ja-JP" altLang="en-US" sz="1800" dirty="0">
                <a:solidFill>
                  <a:srgbClr val="0070C0"/>
                </a:solidFill>
              </a:rPr>
              <a:t>実施</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3 : zoom</a:t>
            </a:r>
            <a:r>
              <a:rPr lang="ja-JP" altLang="en-US" sz="1800" dirty="0">
                <a:solidFill>
                  <a:srgbClr val="0070C0"/>
                </a:solidFill>
              </a:rPr>
              <a:t>実施 </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4 : zoom</a:t>
            </a:r>
            <a:r>
              <a:rPr lang="ja-JP" altLang="en-US" sz="1800" dirty="0">
                <a:solidFill>
                  <a:srgbClr val="0070C0"/>
                </a:solidFill>
              </a:rPr>
              <a:t>実施</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5 : zoom</a:t>
            </a:r>
            <a:r>
              <a:rPr lang="ja-JP" altLang="en-US" sz="1800" dirty="0">
                <a:solidFill>
                  <a:srgbClr val="0070C0"/>
                </a:solidFill>
              </a:rPr>
              <a:t>実施 </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821837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a:t>井尻敬 </a:t>
            </a:r>
            <a:r>
              <a:rPr lang="en-US" altLang="ja-JP" dirty="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a:t>専門 </a:t>
            </a:r>
            <a:r>
              <a:rPr lang="en-US" altLang="ja-JP" sz="2400" b="1" dirty="0"/>
              <a:t>: Computer Graphics / </a:t>
            </a:r>
            <a:r>
              <a:rPr lang="ja-JP" altLang="en-US" sz="2400" b="1" dirty="0"/>
              <a:t>画像処理 </a:t>
            </a:r>
            <a:r>
              <a:rPr lang="en-US" altLang="ja-JP" sz="2400" b="1" dirty="0"/>
              <a:t>/ </a:t>
            </a:r>
            <a:r>
              <a:rPr lang="ja-JP" altLang="en-US" sz="2400" b="1" dirty="0"/>
              <a:t>ユーザインタフェース</a:t>
            </a:r>
            <a:endParaRPr kumimoji="1" lang="ja-JP" altLang="en-US" sz="2400" dirty="0"/>
          </a:p>
        </p:txBody>
      </p:sp>
      <p:grpSp>
        <p:nvGrpSpPr>
          <p:cNvPr id="22" name="グループ化 21"/>
          <p:cNvGrpSpPr/>
          <p:nvPr/>
        </p:nvGrpSpPr>
        <p:grpSpPr>
          <a:xfrm>
            <a:off x="804637" y="1834571"/>
            <a:ext cx="9998726" cy="4632904"/>
            <a:chOff x="804637" y="1834571"/>
            <a:chExt cx="8920188" cy="4133164"/>
          </a:xfrm>
        </p:grpSpPr>
        <p:pic>
          <p:nvPicPr>
            <p:cNvPr id="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45"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descr="lapped solid texture"/>
            <p:cNvPicPr>
              <a:picLocks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64245"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12" descr="element arrangement design"/>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45"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9" name="図 48"/>
            <p:cNvPicPr>
              <a:picLocks/>
            </p:cNvPicPr>
            <p:nvPr/>
          </p:nvPicPr>
          <p:blipFill rotWithShape="1">
            <a:blip r:embed="rId6">
              <a:extLst>
                <a:ext uri="{28A0092B-C50C-407E-A947-70E740481C1C}">
                  <a14:useLocalDpi xmlns:a14="http://schemas.microsoft.com/office/drawing/2010/main" val="0"/>
                </a:ext>
              </a:extLst>
            </a:blip>
            <a:srcRect l="-18774" r="-18785"/>
            <a:stretch/>
          </p:blipFill>
          <p:spPr>
            <a:xfrm>
              <a:off x="3064245" y="4354485"/>
              <a:ext cx="1008000" cy="756000"/>
            </a:xfrm>
            <a:prstGeom prst="rect">
              <a:avLst/>
            </a:prstGeom>
            <a:ln w="12700">
              <a:solidFill>
                <a:schemeClr val="tx1"/>
              </a:solidFill>
            </a:ln>
          </p:spPr>
        </p:pic>
        <p:pic>
          <p:nvPicPr>
            <p:cNvPr id="50"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34441"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34441"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2"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934441"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http://takashiijiri.com/images/2016hearttouch.png"/>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441"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4" name="図 53"/>
            <p:cNvPicPr>
              <a:picLocks/>
            </p:cNvPicPr>
            <p:nvPr/>
          </p:nvPicPr>
          <p:blipFill rotWithShape="1">
            <a:blip r:embed="rId11"/>
            <a:srcRect l="7249" r="10264"/>
            <a:stretch/>
          </p:blipFill>
          <p:spPr>
            <a:xfrm>
              <a:off x="6453657" y="2667769"/>
              <a:ext cx="1008000" cy="756000"/>
            </a:xfrm>
            <a:prstGeom prst="rect">
              <a:avLst/>
            </a:prstGeom>
            <a:ln w="12700">
              <a:solidFill>
                <a:schemeClr val="tx1"/>
              </a:solidFill>
            </a:ln>
          </p:spPr>
        </p:pic>
        <p:pic>
          <p:nvPicPr>
            <p:cNvPr id="55" name="Picture 6" descr="http://takashiijiri.com/images/2017spinEstim.gif"/>
            <p:cNvPicPr>
              <a:picLocks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453657"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6" name="図 55"/>
            <p:cNvPicPr>
              <a:picLocks/>
            </p:cNvPicPr>
            <p:nvPr/>
          </p:nvPicPr>
          <p:blipFill>
            <a:blip r:embed="rId13">
              <a:extLst>
                <a:ext uri="{28A0092B-C50C-407E-A947-70E740481C1C}">
                  <a14:useLocalDpi xmlns:a14="http://schemas.microsoft.com/office/drawing/2010/main" val="0"/>
                </a:ext>
              </a:extLst>
            </a:blip>
            <a:stretch>
              <a:fillRect/>
            </a:stretch>
          </p:blipFill>
          <p:spPr>
            <a:xfrm>
              <a:off x="7561862" y="1834571"/>
              <a:ext cx="1008000" cy="756000"/>
            </a:xfrm>
            <a:prstGeom prst="rect">
              <a:avLst/>
            </a:prstGeom>
            <a:ln w="12700">
              <a:solidFill>
                <a:schemeClr val="tx1"/>
              </a:solidFill>
            </a:ln>
          </p:spPr>
        </p:pic>
        <p:pic>
          <p:nvPicPr>
            <p:cNvPr id="57" name="図 56"/>
            <p:cNvPicPr>
              <a:picLocks/>
            </p:cNvPicPr>
            <p:nvPr/>
          </p:nvPicPr>
          <p:blipFill rotWithShape="1">
            <a:blip r:embed="rId14">
              <a:extLst>
                <a:ext uri="{28A0092B-C50C-407E-A947-70E740481C1C}">
                  <a14:useLocalDpi xmlns:a14="http://schemas.microsoft.com/office/drawing/2010/main" val="0"/>
                </a:ext>
              </a:extLst>
            </a:blip>
            <a:srcRect/>
            <a:stretch/>
          </p:blipFill>
          <p:spPr>
            <a:xfrm>
              <a:off x="7561862" y="2667769"/>
              <a:ext cx="1008000" cy="756000"/>
            </a:xfrm>
            <a:prstGeom prst="rect">
              <a:avLst/>
            </a:prstGeom>
            <a:ln w="12700">
              <a:solidFill>
                <a:schemeClr val="tx1"/>
              </a:solidFill>
            </a:ln>
          </p:spPr>
        </p:pic>
        <p:pic>
          <p:nvPicPr>
            <p:cNvPr id="58" name="Picture 2" descr="\\Bellflower\share\Yuta2012\論文用画像\皇居　変形.jpg"/>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1862"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9" name="Picture 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37"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637"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637" y="2667769"/>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http://www.riken.jp/brict/Ijiri/images/tf2.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637"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3" name="図 62"/>
            <p:cNvPicPr>
              <a:picLocks/>
            </p:cNvPicPr>
            <p:nvPr/>
          </p:nvPicPr>
          <p:blipFill>
            <a:blip r:embed="rId20">
              <a:clrChange>
                <a:clrFrom>
                  <a:srgbClr val="FFFFFF"/>
                </a:clrFrom>
                <a:clrTo>
                  <a:srgbClr val="FFFFFF">
                    <a:alpha val="0"/>
                  </a:srgbClr>
                </a:clrTo>
              </a:clrChange>
            </a:blip>
            <a:stretch>
              <a:fillRect/>
            </a:stretch>
          </p:blipFill>
          <p:spPr>
            <a:xfrm rot="5400000">
              <a:off x="930637" y="5074113"/>
              <a:ext cx="756000" cy="1008000"/>
            </a:xfrm>
            <a:prstGeom prst="rect">
              <a:avLst/>
            </a:prstGeom>
            <a:noFill/>
            <a:ln w="12700">
              <a:solidFill>
                <a:schemeClr val="tx1"/>
              </a:solidFill>
            </a:ln>
          </p:spPr>
        </p:pic>
        <p:pic>
          <p:nvPicPr>
            <p:cNvPr id="64" name="Picture 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4049"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4" descr="http://www.riken.jp/brict/Ijiri/images/BHRBF.png"/>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4049"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腹腔鏡下手術シミュレータ"/>
            <p:cNvPicPr>
              <a:picLocks noChangeArrowheads="1"/>
            </p:cNvPicPr>
            <p:nvPr/>
          </p:nvPicPr>
          <p:blipFill rotWithShape="1">
            <a:blip r:embed="rId23" cstate="screen">
              <a:extLst>
                <a:ext uri="{28A0092B-C50C-407E-A947-70E740481C1C}">
                  <a14:useLocalDpi xmlns:a14="http://schemas.microsoft.com/office/drawing/2010/main" val="0"/>
                </a:ext>
              </a:extLst>
            </a:blip>
            <a:srcRect/>
            <a:stretch/>
          </p:blipFill>
          <p:spPr bwMode="auto">
            <a:xfrm>
              <a:off x="5323853"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7" name="Picture 5" descr="C:\Users\takashi\Desktop\図1.png"/>
            <p:cNvPicPr>
              <a:picLocks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5323853"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8" name="図 67" descr="G:\関連研究論文\変形\WS000103kai.jpg"/>
            <p:cNvPicPr>
              <a:picLocks/>
            </p:cNvPicPr>
            <p:nvPr/>
          </p:nvPicPr>
          <p:blipFill rotWithShape="1">
            <a:blip r:embed="rId25" cstate="print"/>
            <a:srcRect b="16950"/>
            <a:stretch/>
          </p:blipFill>
          <p:spPr bwMode="auto">
            <a:xfrm>
              <a:off x="4194049" y="3511127"/>
              <a:ext cx="1008000" cy="756000"/>
            </a:xfrm>
            <a:prstGeom prst="rect">
              <a:avLst/>
            </a:prstGeom>
            <a:noFill/>
            <a:ln w="12700">
              <a:solidFill>
                <a:schemeClr val="tx1"/>
              </a:solidFill>
              <a:miter lim="800000"/>
              <a:headEnd/>
              <a:tailEnd/>
            </a:ln>
          </p:spPr>
        </p:pic>
        <p:pic>
          <p:nvPicPr>
            <p:cNvPr id="69" name="Picture 16" descr="http://www.riken.jp/brict/Ijiri/images/votracerthumb.png"/>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853"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takashiijiri.com/images/RoiPainter.png"/>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23853"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1" name="図 70"/>
            <p:cNvPicPr>
              <a:picLocks/>
            </p:cNvPicPr>
            <p:nvPr/>
          </p:nvPicPr>
          <p:blipFill>
            <a:blip r:embed="rId28"/>
            <a:stretch>
              <a:fillRect/>
            </a:stretch>
          </p:blipFill>
          <p:spPr>
            <a:xfrm>
              <a:off x="7561862" y="4347082"/>
              <a:ext cx="1008000" cy="756000"/>
            </a:xfrm>
            <a:prstGeom prst="rect">
              <a:avLst/>
            </a:prstGeom>
            <a:ln w="12700">
              <a:solidFill>
                <a:schemeClr val="tx1"/>
              </a:solidFill>
            </a:ln>
          </p:spPr>
        </p:pic>
        <p:sp>
          <p:nvSpPr>
            <p:cNvPr id="72" name="正方形/長方形 71"/>
            <p:cNvSpPr>
              <a:spLocks/>
            </p:cNvSpPr>
            <p:nvPr/>
          </p:nvSpPr>
          <p:spPr>
            <a:xfrm>
              <a:off x="6453657" y="3511127"/>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楽器演奏　解析</a:t>
              </a:r>
            </a:p>
          </p:txBody>
        </p:sp>
        <p:pic>
          <p:nvPicPr>
            <p:cNvPr id="73" name="図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72917" y="1864512"/>
              <a:ext cx="1051908" cy="701272"/>
            </a:xfrm>
            <a:prstGeom prst="rect">
              <a:avLst/>
            </a:prstGeom>
          </p:spPr>
        </p:pic>
        <p:sp>
          <p:nvSpPr>
            <p:cNvPr id="74" name="正方形/長方形 73"/>
            <p:cNvSpPr>
              <a:spLocks/>
            </p:cNvSpPr>
            <p:nvPr/>
          </p:nvSpPr>
          <p:spPr>
            <a:xfrm>
              <a:off x="6458650" y="435448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72917" y="2633119"/>
              <a:ext cx="1037908" cy="778431"/>
            </a:xfrm>
            <a:prstGeom prst="rect">
              <a:avLst/>
            </a:prstGeom>
          </p:spPr>
        </p:pic>
        <p:pic>
          <p:nvPicPr>
            <p:cNvPr id="10" name="図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72917" y="3478885"/>
              <a:ext cx="1037908" cy="778431"/>
            </a:xfrm>
            <a:prstGeom prst="rect">
              <a:avLst/>
            </a:prstGeom>
          </p:spPr>
        </p:pic>
        <p:pic>
          <p:nvPicPr>
            <p:cNvPr id="17" name="図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72917" y="4324651"/>
              <a:ext cx="1037908" cy="778431"/>
            </a:xfrm>
            <a:prstGeom prst="rect">
              <a:avLst/>
            </a:prstGeom>
          </p:spPr>
        </p:pic>
        <p:sp>
          <p:nvSpPr>
            <p:cNvPr id="75" name="正方形/長方形 74"/>
            <p:cNvSpPr>
              <a:spLocks/>
            </p:cNvSpPr>
            <p:nvPr/>
          </p:nvSpPr>
          <p:spPr>
            <a:xfrm>
              <a:off x="6458650" y="521173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8772486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8512</TotalTime>
  <Words>3083</Words>
  <Application>Microsoft Office PowerPoint</Application>
  <PresentationFormat>ワイド画面</PresentationFormat>
  <Paragraphs>576</Paragraphs>
  <Slides>46</Slides>
  <Notes>12</Notes>
  <HiddenSlides>5</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46</vt:i4>
      </vt:variant>
    </vt:vector>
  </HeadingPairs>
  <TitlesOfParts>
    <vt:vector size="55"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PowerPoint プレゼンテーション</vt:lpstr>
      <vt:lpstr>PowerPoint プレゼンテーション</vt:lpstr>
      <vt:lpstr>PowerPoint プレゼンテーション</vt:lpstr>
      <vt:lpstr>参考書</vt:lpstr>
      <vt:lpstr>ある手法を『理解する』とは？</vt:lpstr>
      <vt:lpstr>ソースコードについて</vt:lpstr>
      <vt:lpstr>Contents</vt:lpstr>
      <vt:lpstr>井尻敬 – takashiijiri.com</vt:lpstr>
      <vt:lpstr>復習: デジタルメディア処理</vt:lpstr>
      <vt:lpstr>講義を理解するために前提とする数学知識</vt:lpstr>
      <vt:lpstr>画像処理技術に関連する研究紹介 </vt:lpstr>
      <vt:lpstr>テクスチャ合成  </vt:lpstr>
      <vt:lpstr>PowerPoint プレゼンテーション</vt:lpstr>
      <vt:lpstr>テクスチャ合成法</vt:lpstr>
      <vt:lpstr>PowerPoint プレゼンテーション</vt:lpstr>
      <vt:lpstr>実装例 – プログラミング課題として出題する予定</vt:lpstr>
      <vt:lpstr>PowerPoint プレゼンテーション</vt:lpstr>
      <vt:lpstr>PowerPoint プレゼンテーション</vt:lpstr>
      <vt:lpstr>テクスチャ合成法</vt:lpstr>
      <vt:lpstr>画像の最適化</vt:lpstr>
      <vt:lpstr>画像の最適化</vt:lpstr>
      <vt:lpstr>PowerPoint プレゼンテーション</vt:lpstr>
      <vt:lpstr>テクスチャ合成法</vt:lpstr>
      <vt:lpstr>PowerPoint プレゼンテーション</vt:lpstr>
      <vt:lpstr>PatchMatch</vt:lpstr>
      <vt:lpstr>Seam Carving</vt:lpstr>
      <vt:lpstr>PowerPoint プレゼンテーション</vt:lpstr>
      <vt:lpstr>アイディア</vt:lpstr>
      <vt:lpstr>解きたい問題</vt:lpstr>
      <vt:lpstr>解き方</vt:lpstr>
      <vt:lpstr>実装例 – プログラミング課題として出題します</vt:lpstr>
      <vt:lpstr>野球ボールの回転速度・回転軸推定</vt:lpstr>
      <vt:lpstr>Automatic spin measurements for pitched Baseballs via consumer-grade high-speed cameras, Signal, Image and Video Processing 2017. </vt:lpstr>
      <vt:lpstr>動画中の動く物体の抽出</vt:lpstr>
      <vt:lpstr>動画中のボール (円)の抽出</vt:lpstr>
      <vt:lpstr>ボール動画から回転速度を推定</vt:lpstr>
      <vt:lpstr>PowerPoint プレゼンテーション</vt:lpstr>
      <vt:lpstr>ボール動画から回転軸を推定</vt:lpstr>
      <vt:lpstr>ボール動画から回転軸を推定</vt:lpstr>
      <vt:lpstr>まとめ</vt:lpstr>
      <vt:lpstr>画像の最適化 双方向の類似度</vt:lpstr>
      <vt:lpstr>画像の最適化 双方向の類似度</vt:lpstr>
      <vt:lpstr>結果 [Simakov et al. CVPR 2008]より</vt:lpstr>
      <vt:lpstr>結果 [Wei et al. SIGGRAPH 08.]より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259</cp:revision>
  <cp:lastPrinted>2017-04-10T08:17:05Z</cp:lastPrinted>
  <dcterms:created xsi:type="dcterms:W3CDTF">2017-01-19T02:23:36Z</dcterms:created>
  <dcterms:modified xsi:type="dcterms:W3CDTF">2021-04-05T04:15:46Z</dcterms:modified>
</cp:coreProperties>
</file>